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9" r:id="rId3"/>
    <p:sldId id="258" r:id="rId4"/>
    <p:sldId id="276" r:id="rId5"/>
    <p:sldId id="261" r:id="rId6"/>
    <p:sldId id="278" r:id="rId7"/>
    <p:sldId id="262" r:id="rId8"/>
    <p:sldId id="279" r:id="rId9"/>
    <p:sldId id="265" r:id="rId10"/>
    <p:sldId id="268" r:id="rId11"/>
    <p:sldId id="269" r:id="rId12"/>
    <p:sldId id="267" r:id="rId13"/>
    <p:sldId id="304" r:id="rId14"/>
    <p:sldId id="280" r:id="rId15"/>
    <p:sldId id="271" r:id="rId16"/>
    <p:sldId id="272" r:id="rId17"/>
    <p:sldId id="273" r:id="rId18"/>
    <p:sldId id="275" r:id="rId19"/>
    <p:sldId id="281" r:id="rId20"/>
    <p:sldId id="305" r:id="rId21"/>
    <p:sldId id="282" r:id="rId22"/>
    <p:sldId id="283" r:id="rId23"/>
    <p:sldId id="284" r:id="rId24"/>
    <p:sldId id="285" r:id="rId25"/>
    <p:sldId id="286" r:id="rId26"/>
    <p:sldId id="306" r:id="rId27"/>
    <p:sldId id="287" r:id="rId28"/>
    <p:sldId id="288" r:id="rId29"/>
    <p:sldId id="289" r:id="rId30"/>
    <p:sldId id="291" r:id="rId31"/>
    <p:sldId id="292" r:id="rId32"/>
    <p:sldId id="290" r:id="rId33"/>
    <p:sldId id="293" r:id="rId34"/>
    <p:sldId id="294" r:id="rId35"/>
    <p:sldId id="295" r:id="rId36"/>
    <p:sldId id="297" r:id="rId37"/>
    <p:sldId id="298" r:id="rId38"/>
    <p:sldId id="299" r:id="rId39"/>
    <p:sldId id="301" r:id="rId40"/>
    <p:sldId id="302" r:id="rId41"/>
    <p:sldId id="260" r:id="rId42"/>
    <p:sldId id="303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DC"/>
    <a:srgbClr val="EAEAEA"/>
    <a:srgbClr val="00A650"/>
    <a:srgbClr val="B8B8B8"/>
    <a:srgbClr val="FFFFFF"/>
    <a:srgbClr val="6364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 autoAdjust="0"/>
    <p:restoredTop sz="81729" autoAdjust="0"/>
  </p:normalViewPr>
  <p:slideViewPr>
    <p:cSldViewPr>
      <p:cViewPr varScale="1">
        <p:scale>
          <a:sx n="93" d="100"/>
          <a:sy n="93" d="100"/>
        </p:scale>
        <p:origin x="189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3EF61E-FAFC-4FB4-B79B-74006E684774}" type="datetimeFigureOut">
              <a:rPr lang="de-AT" smtClean="0"/>
              <a:t>16.03.2020</a:t>
            </a:fld>
            <a:endParaRPr lang="de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F3A073-D8C2-4133-A67E-A828A6A31404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2413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-468560" y="692696"/>
            <a:ext cx="9951777" cy="3789178"/>
          </a:xfrm>
          <a:prstGeom prst="rect">
            <a:avLst/>
          </a:prstGeom>
          <a:solidFill>
            <a:schemeClr val="bg1">
              <a:lumMod val="95000"/>
              <a:alpha val="74118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23528" y="1058584"/>
            <a:ext cx="7772400" cy="14700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noProof="0"/>
              <a:t>Talk Title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9552" y="6356352"/>
            <a:ext cx="5480248" cy="365125"/>
          </a:xfrm>
        </p:spPr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69406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hapter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1892830"/>
            <a:ext cx="7772400" cy="1362074"/>
          </a:xfrm>
        </p:spPr>
        <p:txBody>
          <a:bodyPr anchor="t"/>
          <a:lstStyle>
            <a:lvl1pPr algn="ctr">
              <a:defRPr sz="4000" b="1" cap="all">
                <a:effectLst>
                  <a:reflection blurRad="6350" stA="55000" endA="300" endPos="23000" dir="5400000" sy="-100000" algn="bl" rotWithShape="0"/>
                </a:effectLst>
              </a:defRPr>
            </a:lvl1pPr>
          </a:lstStyle>
          <a:p>
            <a:r>
              <a:rPr lang="en-US" dirty="0"/>
              <a:t>Chapter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85800" y="3909053"/>
            <a:ext cx="7772400" cy="1500187"/>
          </a:xfrm>
        </p:spPr>
        <p:txBody>
          <a:bodyPr anchor="b">
            <a:normAutofit/>
          </a:bodyPr>
          <a:lstStyle>
            <a:lvl1pPr marL="0" indent="0" algn="ctr">
              <a:buNone/>
              <a:defRPr sz="3200">
                <a:solidFill>
                  <a:schemeClr val="tx1">
                    <a:tint val="75000"/>
                  </a:schemeClr>
                </a:solidFill>
                <a:effectLst>
                  <a:reflection blurRad="6350" stA="55000" endA="300" endPos="22000" dir="5400000" sy="-100000" algn="bl" rotWithShape="0"/>
                </a:effectLst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Chapter Subtitle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265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4406902"/>
            <a:ext cx="6081935" cy="1362074"/>
          </a:xfrm>
        </p:spPr>
        <p:txBody>
          <a:bodyPr anchor="t"/>
          <a:lstStyle>
            <a:lvl1pPr algn="l">
              <a:defRPr sz="4000" b="1" cap="all">
                <a:effectLst>
                  <a:reflection blurRad="6350" stA="55000" endA="300" endPos="23000" dir="5400000" sy="-100000" algn="bl" rotWithShape="0"/>
                </a:effectLst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2906713"/>
            <a:ext cx="6081935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7164388" y="3141133"/>
            <a:ext cx="1584076" cy="1920048"/>
          </a:xfrm>
          <a:effectLst>
            <a:reflection blurRad="6350" stA="50000" endA="300" endPos="55000" dir="5400000" sy="-100000" algn="bl" rotWithShape="0"/>
          </a:effectLst>
          <a:scene3d>
            <a:camera prst="isometricLeftDown"/>
            <a:lightRig rig="threePt" dir="t"/>
          </a:scene3d>
        </p:spPr>
        <p:txBody>
          <a:bodyPr/>
          <a:lstStyle>
            <a:lvl1pPr>
              <a:defRPr/>
            </a:lvl1pPr>
          </a:lstStyle>
          <a:p>
            <a:r>
              <a:rPr lang="de-AT" dirty="0"/>
              <a:t>Teaser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44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622300" indent="0"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744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469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494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771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903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55522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noProof="0"/>
              <a:t>VisWeek Tutorial: Connecting the Dots – M. Streit, H.-J. Schulz, A. Lex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42C3F-4840-460C-ADF2-7005A7FA888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043745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52" r:id="rId5"/>
    <p:sldLayoutId id="2147483653" r:id="rId6"/>
    <p:sldLayoutId id="2147483654" r:id="rId7"/>
    <p:sldLayoutId id="2147483655" r:id="rId8"/>
  </p:sldLayoutIdLst>
  <p:hf hdr="0" dt="0"/>
  <p:txStyles>
    <p:titleStyle>
      <a:lvl1pPr algn="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aiandra GD" pitchFamily="34" charset="0"/>
          <a:ea typeface="+mj-ea"/>
          <a:cs typeface="Narkisim" pitchFamily="34" charset="-79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Clr>
          <a:srgbClr val="00ACDC"/>
        </a:buClr>
        <a:buFont typeface="Arial" pitchFamily="34" charset="0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563" indent="0" algn="l" defTabSz="360000" rtl="0" eaLnBrk="1" latinLnBrk="0" hangingPunct="1">
        <a:spcBef>
          <a:spcPct val="20000"/>
        </a:spcBef>
        <a:spcAft>
          <a:spcPts val="600"/>
        </a:spcAft>
        <a:buClr>
          <a:srgbClr val="00ACDC"/>
        </a:buClr>
        <a:buFont typeface="Arial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358775" indent="0" algn="l" defTabSz="914400" rtl="0" eaLnBrk="1" latinLnBrk="0" hangingPunct="1">
        <a:spcBef>
          <a:spcPct val="20000"/>
        </a:spcBef>
        <a:spcAft>
          <a:spcPts val="600"/>
        </a:spcAft>
        <a:buClr>
          <a:srgbClr val="00ACDC"/>
        </a:buClr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715963" indent="0" algn="l" defTabSz="914400" rtl="0" eaLnBrk="1" latinLnBrk="0" hangingPunct="1">
        <a:spcBef>
          <a:spcPct val="20000"/>
        </a:spcBef>
        <a:spcAft>
          <a:spcPts val="600"/>
        </a:spcAft>
        <a:buClr>
          <a:srgbClr val="00ACDC"/>
        </a:buClr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898525" indent="0" algn="l" defTabSz="914400" rtl="0" eaLnBrk="1" latinLnBrk="0" hangingPunct="1">
        <a:spcBef>
          <a:spcPct val="20000"/>
        </a:spcBef>
        <a:spcAft>
          <a:spcPts val="600"/>
        </a:spcAft>
        <a:buClr>
          <a:srgbClr val="00ACDC"/>
        </a:buClr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Connecting The Dots - Showing Relationships in Data and Beyond</a:t>
            </a:r>
          </a:p>
        </p:txBody>
      </p:sp>
      <p:sp>
        <p:nvSpPr>
          <p:cNvPr id="4" name="Text Placeholder 12"/>
          <p:cNvSpPr txBox="1">
            <a:spLocks/>
          </p:cNvSpPr>
          <p:nvPr/>
        </p:nvSpPr>
        <p:spPr>
          <a:xfrm>
            <a:off x="323528" y="2924944"/>
            <a:ext cx="8064822" cy="64807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CDC"/>
              </a:buClr>
              <a:buSzTx/>
              <a:buFont typeface="Arial" pitchFamily="34" charset="0"/>
              <a:buNone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2563" indent="0" algn="l" defTabSz="3600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63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8525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Marc Streit</a:t>
            </a:r>
            <a:r>
              <a:rPr lang="en-US" sz="2800" baseline="30000" dirty="0"/>
              <a:t>1</a:t>
            </a:r>
            <a:r>
              <a:rPr lang="en-US" sz="2800" dirty="0"/>
              <a:t>, Hans-</a:t>
            </a:r>
            <a:r>
              <a:rPr lang="en-US" sz="2800" dirty="0" err="1"/>
              <a:t>Jörg</a:t>
            </a:r>
            <a:r>
              <a:rPr lang="en-US" sz="2800" dirty="0"/>
              <a:t> Schulz</a:t>
            </a:r>
            <a:r>
              <a:rPr lang="en-US" sz="2800" baseline="30000" dirty="0"/>
              <a:t>2</a:t>
            </a:r>
            <a:r>
              <a:rPr lang="en-US" sz="2800" dirty="0"/>
              <a:t>, Alexander Lex</a:t>
            </a:r>
            <a:r>
              <a:rPr lang="en-US" sz="2800" baseline="30000" dirty="0"/>
              <a:t>3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95245" y="5657671"/>
            <a:ext cx="44132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  <a:tabLst>
                <a:tab pos="182563" algn="l"/>
              </a:tabLst>
            </a:pPr>
            <a:r>
              <a:rPr lang="en-US" baseline="0"/>
              <a:t>Johannes Kepler University Linz, Austria </a:t>
            </a:r>
          </a:p>
          <a:p>
            <a:pPr marL="457200" indent="-457200">
              <a:buFont typeface="+mj-lt"/>
              <a:buAutoNum type="arabicPeriod"/>
              <a:tabLst>
                <a:tab pos="182563" algn="l"/>
              </a:tabLst>
            </a:pPr>
            <a:r>
              <a:rPr lang="en-US" baseline="0"/>
              <a:t>University of Rostock, Germany </a:t>
            </a:r>
          </a:p>
          <a:p>
            <a:pPr marL="457200" indent="-457200">
              <a:buFont typeface="+mj-lt"/>
              <a:buAutoNum type="arabicPeriod"/>
              <a:tabLst>
                <a:tab pos="182563" algn="l"/>
              </a:tabLst>
            </a:pPr>
            <a:r>
              <a:rPr lang="en-US" baseline="0"/>
              <a:t>Harvard School of Engineering and </a:t>
            </a:r>
            <a:br>
              <a:rPr lang="en-US" baseline="0"/>
            </a:br>
            <a:r>
              <a:rPr lang="en-US" baseline="0"/>
              <a:t>Applied Sciences, Cambridge, MA, USA</a:t>
            </a:r>
          </a:p>
        </p:txBody>
      </p:sp>
      <p:sp>
        <p:nvSpPr>
          <p:cNvPr id="6" name="Text Placeholder 12"/>
          <p:cNvSpPr txBox="1">
            <a:spLocks/>
          </p:cNvSpPr>
          <p:nvPr/>
        </p:nvSpPr>
        <p:spPr>
          <a:xfrm>
            <a:off x="323528" y="3573016"/>
            <a:ext cx="8064822" cy="64807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CDC"/>
              </a:buClr>
              <a:buSzTx/>
              <a:buFont typeface="Arial" pitchFamily="34" charset="0"/>
              <a:buNone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2563" indent="0" algn="l" defTabSz="3600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63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8525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chemeClr val="accent1"/>
                </a:solidFill>
              </a:rPr>
              <a:t>VisWeek Tutorial 2012</a:t>
            </a:r>
            <a:endParaRPr lang="en-US">
              <a:solidFill>
                <a:schemeClr val="accent1"/>
              </a:solidFill>
            </a:endParaRPr>
          </a:p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084" y="4707724"/>
            <a:ext cx="1737628" cy="8688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0858"/>
          <a:stretch/>
        </p:blipFill>
        <p:spPr>
          <a:xfrm>
            <a:off x="2483768" y="4664436"/>
            <a:ext cx="2874712" cy="8527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68144" y="4645530"/>
            <a:ext cx="3020287" cy="931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518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Relations put Together</a:t>
            </a:r>
            <a:endParaRPr lang="en-US" dirty="0">
              <a:solidFill>
                <a:srgbClr val="00ACD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7635222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Cardinality</a:t>
            </a:r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dirty="0"/>
              <a:t>binary</a:t>
            </a:r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dirty="0"/>
              <a:t>n-</a:t>
            </a:r>
            <a:r>
              <a:rPr lang="en-US" sz="2800" dirty="0" err="1"/>
              <a:t>ary</a:t>
            </a:r>
            <a:r>
              <a:rPr lang="en-US" sz="2800" dirty="0"/>
              <a:t> with n&gt;2</a:t>
            </a:r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endParaRPr lang="en-US" sz="2800" dirty="0"/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endParaRPr lang="en-US" sz="8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Elements = Granularity + Scope</a:t>
            </a:r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dirty="0"/>
              <a:t>Data attributes</a:t>
            </a:r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dirty="0"/>
              <a:t>Data items</a:t>
            </a:r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dirty="0"/>
              <a:t>Data clusters</a:t>
            </a:r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dirty="0"/>
              <a:t>Data sets</a:t>
            </a:r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dirty="0"/>
              <a:t>Data landscape</a:t>
            </a:r>
          </a:p>
          <a:p>
            <a:pPr>
              <a:lnSpc>
                <a:spcPct val="5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10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21696" y="1600201"/>
            <a:ext cx="418680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0ACDC"/>
              </a:buClr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2563" indent="0" algn="l" defTabSz="3600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0ACDC"/>
              </a:buClr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0ACDC"/>
              </a:buClr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2230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8525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itchFamily="34" charset="0"/>
              <a:buChar char="•"/>
            </a:pPr>
            <a:endParaRPr lang="en-US" sz="28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44008" y="1596208"/>
            <a:ext cx="4186808" cy="2437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0ACDC"/>
              </a:buClr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2563" indent="0" algn="l" defTabSz="3600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0ACDC"/>
              </a:buClr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0ACDC"/>
              </a:buClr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2230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8525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Domain</a:t>
            </a:r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dirty="0"/>
              <a:t>Data</a:t>
            </a:r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dirty="0"/>
              <a:t>View</a:t>
            </a:r>
          </a:p>
          <a:p>
            <a:pPr marL="815975" lvl="2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dirty="0"/>
              <a:t>Interaction</a:t>
            </a:r>
          </a:p>
        </p:txBody>
      </p:sp>
    </p:spTree>
    <p:extLst>
      <p:ext uri="{BB962C8B-B14F-4D97-AF65-F5344CB8AC3E}">
        <p14:creationId xmlns:p14="http://schemas.microsoft.com/office/powerpoint/2010/main" val="1970142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Relationships: Other Aspects</a:t>
            </a:r>
            <a:endParaRPr lang="en-US" dirty="0">
              <a:solidFill>
                <a:srgbClr val="00ACD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637111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Inherent vs. Derived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Transitivity, Directionality, Strength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Multiple relationships</a:t>
            </a:r>
            <a:br>
              <a:rPr lang="en-US" dirty="0"/>
            </a:br>
            <a:r>
              <a:rPr lang="en-US" i="1" dirty="0"/>
              <a:t>Example: </a:t>
            </a:r>
            <a:r>
              <a:rPr lang="en-US" i="1" dirty="0" err="1"/>
              <a:t>coauthorship</a:t>
            </a:r>
            <a:r>
              <a:rPr lang="en-US" i="1" dirty="0"/>
              <a:t>, citation, co-citation,…</a:t>
            </a:r>
            <a:endParaRPr lang="en-US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Running between different</a:t>
            </a:r>
          </a:p>
          <a:p>
            <a:pPr marL="1079500" lvl="3" indent="-457200">
              <a:lnSpc>
                <a:spcPct val="70000"/>
              </a:lnSpc>
              <a:buFont typeface="Arial" pitchFamily="34" charset="0"/>
              <a:buChar char="•"/>
            </a:pPr>
            <a:r>
              <a:rPr lang="en-US" sz="3200" dirty="0"/>
              <a:t>Data tuples, Data tables, Data bases</a:t>
            </a:r>
          </a:p>
          <a:p>
            <a:pPr marL="1079500" lvl="3" indent="-457200">
              <a:lnSpc>
                <a:spcPct val="70000"/>
              </a:lnSpc>
              <a:buFont typeface="Arial" pitchFamily="34" charset="0"/>
              <a:buChar char="•"/>
            </a:pPr>
            <a:r>
              <a:rPr lang="en-US" sz="3200" dirty="0"/>
              <a:t>Graphical objects, Views, Applications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86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Relationships: Interrelations</a:t>
            </a:r>
            <a:endParaRPr lang="en-US" dirty="0">
              <a:solidFill>
                <a:srgbClr val="00ACD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686800" cy="4525963"/>
          </a:xfrm>
        </p:spPr>
        <p:txBody>
          <a:bodyPr>
            <a:normAutofit/>
          </a:bodyPr>
          <a:lstStyle/>
          <a:p>
            <a:r>
              <a:rPr lang="en-US" dirty="0"/>
              <a:t>Under certain circumstances, it is possible to transform relationships. For example:</a:t>
            </a:r>
          </a:p>
          <a:p>
            <a:pPr marL="815975" lvl="2" indent="-457200">
              <a:buFont typeface="Arial" pitchFamily="34" charset="0"/>
              <a:buChar char="•"/>
            </a:pPr>
            <a:r>
              <a:rPr lang="en-US" sz="3200" dirty="0">
                <a:solidFill>
                  <a:srgbClr val="00ACDC"/>
                </a:solidFill>
              </a:rPr>
              <a:t>n-</a:t>
            </a:r>
            <a:r>
              <a:rPr lang="en-US" sz="3200" dirty="0" err="1">
                <a:solidFill>
                  <a:srgbClr val="00ACDC"/>
                </a:solidFill>
              </a:rPr>
              <a:t>ary</a:t>
            </a:r>
            <a:r>
              <a:rPr lang="en-US" sz="3200" dirty="0"/>
              <a:t> relations on </a:t>
            </a:r>
            <a:r>
              <a:rPr lang="en-US" sz="3200" dirty="0">
                <a:solidFill>
                  <a:srgbClr val="00ACDC"/>
                </a:solidFill>
              </a:rPr>
              <a:t>data item </a:t>
            </a:r>
            <a:r>
              <a:rPr lang="en-US" sz="3200" dirty="0"/>
              <a:t>level</a:t>
            </a:r>
            <a:br>
              <a:rPr lang="en-US" sz="3200" dirty="0"/>
            </a:br>
            <a:r>
              <a:rPr lang="en-US" sz="3200" dirty="0"/>
              <a:t> 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>
                <a:solidFill>
                  <a:schemeClr val="accent3"/>
                </a:solidFill>
                <a:sym typeface="Wingdings" pitchFamily="2" charset="2"/>
              </a:rPr>
              <a:t>binary</a:t>
            </a:r>
            <a:r>
              <a:rPr lang="en-US" sz="3200" dirty="0">
                <a:sym typeface="Wingdings" pitchFamily="2" charset="2"/>
              </a:rPr>
              <a:t> relations on </a:t>
            </a:r>
            <a:r>
              <a:rPr lang="en-US" sz="3200" dirty="0">
                <a:solidFill>
                  <a:schemeClr val="accent3"/>
                </a:solidFill>
                <a:sym typeface="Wingdings" pitchFamily="2" charset="2"/>
              </a:rPr>
              <a:t>data cluster</a:t>
            </a:r>
            <a:r>
              <a:rPr lang="en-US" sz="3200" dirty="0">
                <a:sym typeface="Wingdings" pitchFamily="2" charset="2"/>
              </a:rPr>
              <a:t> level</a:t>
            </a:r>
            <a:br>
              <a:rPr lang="en-US" sz="3200" dirty="0">
                <a:sym typeface="Wingdings" pitchFamily="2" charset="2"/>
              </a:rPr>
            </a:br>
            <a:endParaRPr lang="en-US" sz="3200" dirty="0">
              <a:sym typeface="Wingdings" pitchFamily="2" charset="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27584" y="3789040"/>
            <a:ext cx="8856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/>
            <a:r>
              <a:rPr lang="en-US" sz="2800" i="1" dirty="0">
                <a:solidFill>
                  <a:schemeClr val="bg1">
                    <a:lumMod val="65000"/>
                  </a:schemeClr>
                </a:solidFill>
                <a:sym typeface="Wingdings" pitchFamily="2" charset="2"/>
              </a:rPr>
              <a:t>(via the 1:n inclusion relation between items and cluster)</a:t>
            </a:r>
            <a:endParaRPr lang="en-US" sz="2800" i="1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1906020" y="4653136"/>
            <a:ext cx="2236061" cy="1251868"/>
            <a:chOff x="4786035" y="4973152"/>
            <a:chExt cx="2236061" cy="1251868"/>
          </a:xfrm>
        </p:grpSpPr>
        <p:sp>
          <p:nvSpPr>
            <p:cNvPr id="8" name="Rounded Rectangular Callout 7"/>
            <p:cNvSpPr/>
            <p:nvPr/>
          </p:nvSpPr>
          <p:spPr>
            <a:xfrm>
              <a:off x="4786035" y="4973152"/>
              <a:ext cx="1108995" cy="440087"/>
            </a:xfrm>
            <a:prstGeom prst="wedgeRoundRectCallout">
              <a:avLst>
                <a:gd name="adj1" fmla="val -15515"/>
                <a:gd name="adj2" fmla="val 88746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ounded Rectangular Callout 8"/>
            <p:cNvSpPr/>
            <p:nvPr/>
          </p:nvSpPr>
          <p:spPr>
            <a:xfrm rot="10800000">
              <a:off x="4796010" y="5774861"/>
              <a:ext cx="812918" cy="440087"/>
            </a:xfrm>
            <a:prstGeom prst="wedgeRoundRectCallout">
              <a:avLst>
                <a:gd name="adj1" fmla="val 3579"/>
                <a:gd name="adj2" fmla="val 93121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ounded Rectangular Callout 9"/>
            <p:cNvSpPr/>
            <p:nvPr/>
          </p:nvSpPr>
          <p:spPr>
            <a:xfrm rot="10800000">
              <a:off x="5536809" y="5781516"/>
              <a:ext cx="1117091" cy="440087"/>
            </a:xfrm>
            <a:prstGeom prst="wedgeRoundRectCallout">
              <a:avLst>
                <a:gd name="adj1" fmla="val 34598"/>
                <a:gd name="adj2" fmla="val 88747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ounded Rectangular Callout 10"/>
            <p:cNvSpPr/>
            <p:nvPr/>
          </p:nvSpPr>
          <p:spPr>
            <a:xfrm rot="10800000">
              <a:off x="6279453" y="5784933"/>
              <a:ext cx="742643" cy="440087"/>
            </a:xfrm>
            <a:prstGeom prst="wedgeRoundRectCallout">
              <a:avLst>
                <a:gd name="adj1" fmla="val 13948"/>
                <a:gd name="adj2" fmla="val 90934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ounded Rectangular Callout 11"/>
            <p:cNvSpPr/>
            <p:nvPr/>
          </p:nvSpPr>
          <p:spPr>
            <a:xfrm>
              <a:off x="5533524" y="4976993"/>
              <a:ext cx="420978" cy="440087"/>
            </a:xfrm>
            <a:prstGeom prst="wedgeRoundRectCallout">
              <a:avLst>
                <a:gd name="adj1" fmla="val -9356"/>
                <a:gd name="adj2" fmla="val 95307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ounded Rectangular Callout 12"/>
            <p:cNvSpPr/>
            <p:nvPr/>
          </p:nvSpPr>
          <p:spPr>
            <a:xfrm>
              <a:off x="5921347" y="4976993"/>
              <a:ext cx="1088978" cy="440087"/>
            </a:xfrm>
            <a:prstGeom prst="wedgeRoundRectCallout">
              <a:avLst>
                <a:gd name="adj1" fmla="val 6343"/>
                <a:gd name="adj2" fmla="val 90933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4861716" y="5085183"/>
              <a:ext cx="2089947" cy="1008113"/>
              <a:chOff x="6057103" y="2709863"/>
              <a:chExt cx="2089947" cy="1008113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6057103" y="2709863"/>
                <a:ext cx="217708" cy="1008113"/>
                <a:chOff x="6586540" y="3371423"/>
                <a:chExt cx="217708" cy="1008113"/>
              </a:xfrm>
            </p:grpSpPr>
            <p:sp>
              <p:nvSpPr>
                <p:cNvPr id="31" name="Oval 30"/>
                <p:cNvSpPr/>
                <p:nvPr/>
              </p:nvSpPr>
              <p:spPr>
                <a:xfrm rot="16200000">
                  <a:off x="6588224" y="4163512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 rot="16200000">
                  <a:off x="6586540" y="3371423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6431551" y="2709863"/>
                <a:ext cx="217708" cy="1008113"/>
                <a:chOff x="7018588" y="3371424"/>
                <a:chExt cx="217708" cy="1008113"/>
              </a:xfrm>
            </p:grpSpPr>
            <p:sp>
              <p:nvSpPr>
                <p:cNvPr id="29" name="Oval 28"/>
                <p:cNvSpPr/>
                <p:nvPr/>
              </p:nvSpPr>
              <p:spPr>
                <a:xfrm rot="16200000">
                  <a:off x="7020272" y="4163513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" name="Oval 29"/>
                <p:cNvSpPr/>
                <p:nvPr/>
              </p:nvSpPr>
              <p:spPr>
                <a:xfrm rot="16200000">
                  <a:off x="7018588" y="3371424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>
                <a:off x="6805999" y="2709863"/>
                <a:ext cx="217708" cy="1008113"/>
                <a:chOff x="7450636" y="3371425"/>
                <a:chExt cx="217708" cy="1008113"/>
              </a:xfrm>
            </p:grpSpPr>
            <p:sp>
              <p:nvSpPr>
                <p:cNvPr id="27" name="Oval 26"/>
                <p:cNvSpPr/>
                <p:nvPr/>
              </p:nvSpPr>
              <p:spPr>
                <a:xfrm rot="16200000">
                  <a:off x="7452320" y="4163514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 rot="16200000">
                  <a:off x="7450636" y="3371425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>
                <a:off x="7180447" y="2709863"/>
                <a:ext cx="217708" cy="1008113"/>
                <a:chOff x="7810676" y="3371425"/>
                <a:chExt cx="217708" cy="1008113"/>
              </a:xfrm>
            </p:grpSpPr>
            <p:sp>
              <p:nvSpPr>
                <p:cNvPr id="25" name="Oval 24"/>
                <p:cNvSpPr/>
                <p:nvPr/>
              </p:nvSpPr>
              <p:spPr>
                <a:xfrm rot="16200000">
                  <a:off x="7812360" y="4163514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" name="Oval 25"/>
                <p:cNvSpPr/>
                <p:nvPr/>
              </p:nvSpPr>
              <p:spPr>
                <a:xfrm rot="16200000">
                  <a:off x="7810676" y="3371425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7554895" y="2709863"/>
                <a:ext cx="217708" cy="1008113"/>
                <a:chOff x="8098708" y="3371425"/>
                <a:chExt cx="217708" cy="1008113"/>
              </a:xfrm>
            </p:grpSpPr>
            <p:sp>
              <p:nvSpPr>
                <p:cNvPr id="23" name="Oval 22"/>
                <p:cNvSpPr/>
                <p:nvPr/>
              </p:nvSpPr>
              <p:spPr>
                <a:xfrm rot="16200000">
                  <a:off x="8100392" y="4163514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" name="Oval 23"/>
                <p:cNvSpPr/>
                <p:nvPr/>
              </p:nvSpPr>
              <p:spPr>
                <a:xfrm rot="16200000">
                  <a:off x="8098708" y="3371425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0" name="Group 19"/>
              <p:cNvGrpSpPr/>
              <p:nvPr/>
            </p:nvGrpSpPr>
            <p:grpSpPr>
              <a:xfrm>
                <a:off x="7929342" y="2709863"/>
                <a:ext cx="217708" cy="1008113"/>
                <a:chOff x="8458779" y="3371425"/>
                <a:chExt cx="217708" cy="1008113"/>
              </a:xfrm>
            </p:grpSpPr>
            <p:sp>
              <p:nvSpPr>
                <p:cNvPr id="21" name="Oval 20"/>
                <p:cNvSpPr/>
                <p:nvPr/>
              </p:nvSpPr>
              <p:spPr>
                <a:xfrm rot="16200000">
                  <a:off x="8460463" y="4163514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2" name="Oval 21"/>
                <p:cNvSpPr/>
                <p:nvPr/>
              </p:nvSpPr>
              <p:spPr>
                <a:xfrm rot="16200000">
                  <a:off x="8458779" y="3371425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</p:grpSp>
      <p:sp>
        <p:nvSpPr>
          <p:cNvPr id="57" name="Oval 56"/>
          <p:cNvSpPr/>
          <p:nvPr/>
        </p:nvSpPr>
        <p:spPr>
          <a:xfrm rot="16200000">
            <a:off x="5621620" y="5557256"/>
            <a:ext cx="216024" cy="21602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Oval 57"/>
          <p:cNvSpPr/>
          <p:nvPr/>
        </p:nvSpPr>
        <p:spPr>
          <a:xfrm rot="16200000">
            <a:off x="5619936" y="4765167"/>
            <a:ext cx="216024" cy="21602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Oval 54"/>
          <p:cNvSpPr/>
          <p:nvPr/>
        </p:nvSpPr>
        <p:spPr>
          <a:xfrm rot="16200000">
            <a:off x="6284100" y="5557256"/>
            <a:ext cx="216024" cy="21602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Oval 55"/>
          <p:cNvSpPr/>
          <p:nvPr/>
        </p:nvSpPr>
        <p:spPr>
          <a:xfrm rot="16200000">
            <a:off x="6282416" y="4765167"/>
            <a:ext cx="216024" cy="21602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Oval 52"/>
          <p:cNvSpPr/>
          <p:nvPr/>
        </p:nvSpPr>
        <p:spPr>
          <a:xfrm rot="16200000">
            <a:off x="6948264" y="5557256"/>
            <a:ext cx="216024" cy="21602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Oval 53"/>
          <p:cNvSpPr/>
          <p:nvPr/>
        </p:nvSpPr>
        <p:spPr>
          <a:xfrm rot="16200000">
            <a:off x="6946580" y="4765167"/>
            <a:ext cx="216024" cy="21602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Right Arrow 58"/>
          <p:cNvSpPr/>
          <p:nvPr/>
        </p:nvSpPr>
        <p:spPr>
          <a:xfrm>
            <a:off x="4498308" y="5057172"/>
            <a:ext cx="648072" cy="464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>
            <a:stCxn id="58" idx="2"/>
            <a:endCxn id="57" idx="6"/>
          </p:cNvCxnSpPr>
          <p:nvPr/>
        </p:nvCxnSpPr>
        <p:spPr>
          <a:xfrm>
            <a:off x="5727948" y="4981191"/>
            <a:ext cx="1684" cy="576065"/>
          </a:xfrm>
          <a:prstGeom prst="line">
            <a:avLst/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6387519" y="4981191"/>
            <a:ext cx="1684" cy="576065"/>
          </a:xfrm>
          <a:prstGeom prst="line">
            <a:avLst/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7052908" y="4980400"/>
            <a:ext cx="1684" cy="576065"/>
          </a:xfrm>
          <a:prstGeom prst="line">
            <a:avLst/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697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7" grpId="0" animBg="1"/>
      <p:bldP spid="58" grpId="0" animBg="1"/>
      <p:bldP spid="55" grpId="0" animBg="1"/>
      <p:bldP spid="56" grpId="0" animBg="1"/>
      <p:bldP spid="53" grpId="0" animBg="1"/>
      <p:bldP spid="54" grpId="0" animBg="1"/>
      <p:bldP spid="5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Relationships: Interrelations</a:t>
            </a:r>
            <a:endParaRPr lang="en-US" dirty="0">
              <a:solidFill>
                <a:srgbClr val="00ACD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686800" cy="4525963"/>
          </a:xfrm>
        </p:spPr>
        <p:txBody>
          <a:bodyPr>
            <a:normAutofit/>
          </a:bodyPr>
          <a:lstStyle/>
          <a:p>
            <a:r>
              <a:rPr lang="en-US" dirty="0"/>
              <a:t>Under certain circumstances, it is possible to transform relationships. For example:</a:t>
            </a:r>
          </a:p>
          <a:p>
            <a:pPr marL="815975" lvl="2" indent="-457200">
              <a:buFont typeface="Arial" pitchFamily="34" charset="0"/>
              <a:buChar char="•"/>
            </a:pPr>
            <a:r>
              <a:rPr lang="en-US" sz="3200" dirty="0">
                <a:solidFill>
                  <a:srgbClr val="00ACDC"/>
                </a:solidFill>
              </a:rPr>
              <a:t>n-</a:t>
            </a:r>
            <a:r>
              <a:rPr lang="en-US" sz="3200" dirty="0" err="1">
                <a:solidFill>
                  <a:srgbClr val="00ACDC"/>
                </a:solidFill>
              </a:rPr>
              <a:t>ary</a:t>
            </a:r>
            <a:r>
              <a:rPr lang="en-US" sz="3200" dirty="0"/>
              <a:t> relations on </a:t>
            </a:r>
            <a:r>
              <a:rPr lang="en-US" sz="3200" dirty="0">
                <a:solidFill>
                  <a:srgbClr val="00ACDC"/>
                </a:solidFill>
              </a:rPr>
              <a:t>data item </a:t>
            </a:r>
            <a:r>
              <a:rPr lang="en-US" sz="3200" dirty="0"/>
              <a:t>level</a:t>
            </a:r>
            <a:br>
              <a:rPr lang="en-US" sz="3200" dirty="0"/>
            </a:br>
            <a:r>
              <a:rPr lang="en-US" sz="3200" dirty="0"/>
              <a:t>  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>
                <a:solidFill>
                  <a:schemeClr val="accent3"/>
                </a:solidFill>
                <a:sym typeface="Wingdings" pitchFamily="2" charset="2"/>
              </a:rPr>
              <a:t>binary</a:t>
            </a:r>
            <a:r>
              <a:rPr lang="en-US" sz="3200" dirty="0">
                <a:sym typeface="Wingdings" pitchFamily="2" charset="2"/>
              </a:rPr>
              <a:t> relations on </a:t>
            </a:r>
            <a:r>
              <a:rPr lang="en-US" sz="3200" dirty="0">
                <a:solidFill>
                  <a:schemeClr val="accent3"/>
                </a:solidFill>
                <a:sym typeface="Wingdings" pitchFamily="2" charset="2"/>
              </a:rPr>
              <a:t>data cluster</a:t>
            </a:r>
            <a:r>
              <a:rPr lang="en-US" sz="3200" dirty="0">
                <a:sym typeface="Wingdings" pitchFamily="2" charset="2"/>
              </a:rPr>
              <a:t> level</a:t>
            </a:r>
            <a:br>
              <a:rPr lang="en-US" sz="3200" dirty="0">
                <a:sym typeface="Wingdings" pitchFamily="2" charset="2"/>
              </a:rPr>
            </a:br>
            <a:endParaRPr lang="en-US" sz="3200" dirty="0">
              <a:sym typeface="Wingdings" pitchFamily="2" charset="2"/>
            </a:endParaRPr>
          </a:p>
          <a:p>
            <a:pPr marL="815975" lvl="2" indent="-457200">
              <a:buFont typeface="Arial" pitchFamily="34" charset="0"/>
              <a:buChar char="•"/>
            </a:pPr>
            <a:r>
              <a:rPr lang="en-US" sz="3200" dirty="0"/>
              <a:t>relations derived from </a:t>
            </a:r>
            <a:r>
              <a:rPr lang="en-US" sz="3200" dirty="0">
                <a:solidFill>
                  <a:srgbClr val="00ACDC"/>
                </a:solidFill>
              </a:rPr>
              <a:t>interaction domain</a:t>
            </a:r>
            <a:br>
              <a:rPr lang="en-US" sz="3200" dirty="0"/>
            </a:br>
            <a:r>
              <a:rPr lang="en-US" sz="3200" dirty="0"/>
              <a:t>   </a:t>
            </a:r>
            <a:r>
              <a:rPr lang="en-US" sz="3200" dirty="0">
                <a:sym typeface="Wingdings" pitchFamily="2" charset="2"/>
              </a:rPr>
              <a:t> relations from </a:t>
            </a:r>
            <a:r>
              <a:rPr lang="en-US" sz="3200" dirty="0">
                <a:solidFill>
                  <a:schemeClr val="accent3"/>
                </a:solidFill>
                <a:sym typeface="Wingdings" pitchFamily="2" charset="2"/>
              </a:rPr>
              <a:t>data domain</a:t>
            </a:r>
            <a:r>
              <a:rPr lang="en-US" sz="3200" dirty="0">
                <a:sym typeface="Wingdings" pitchFamily="2" charset="2"/>
              </a:rPr>
              <a:t>, if interaction</a:t>
            </a:r>
            <a:br>
              <a:rPr lang="en-US" sz="3200" dirty="0">
                <a:sym typeface="Wingdings" pitchFamily="2" charset="2"/>
              </a:rPr>
            </a:br>
            <a:r>
              <a:rPr lang="en-US" sz="3200" dirty="0">
                <a:sym typeface="Wingdings" pitchFamily="2" charset="2"/>
              </a:rPr>
              <a:t>        </a:t>
            </a:r>
            <a:r>
              <a:rPr lang="en-US" sz="1200" dirty="0">
                <a:sym typeface="Wingdings" pitchFamily="2" charset="2"/>
              </a:rPr>
              <a:t> </a:t>
            </a:r>
            <a:r>
              <a:rPr lang="en-US" sz="3200" dirty="0">
                <a:sym typeface="Wingdings" pitchFamily="2" charset="2"/>
              </a:rPr>
              <a:t>logs are considered as additional data set</a:t>
            </a:r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27584" y="3789040"/>
            <a:ext cx="8856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/>
            <a:r>
              <a:rPr lang="en-US" sz="2800" i="1" dirty="0">
                <a:solidFill>
                  <a:schemeClr val="bg1">
                    <a:lumMod val="65000"/>
                  </a:schemeClr>
                </a:solidFill>
                <a:sym typeface="Wingdings" pitchFamily="2" charset="2"/>
              </a:rPr>
              <a:t>(via the 1:n inclusion relation between items and cluster)</a:t>
            </a:r>
            <a:endParaRPr lang="en-US" sz="2800" i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992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Relationships: Examples</a:t>
            </a:r>
            <a:endParaRPr lang="en-US" dirty="0">
              <a:solidFill>
                <a:srgbClr val="00ACD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3983809"/>
              </p:ext>
            </p:extLst>
          </p:nvPr>
        </p:nvGraphicFramePr>
        <p:xfrm>
          <a:off x="395538" y="1310375"/>
          <a:ext cx="8424936" cy="50750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41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4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41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04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041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0415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47824">
                <a:tc>
                  <a:txBody>
                    <a:bodyPr/>
                    <a:lstStyle/>
                    <a:p>
                      <a:r>
                        <a:rPr lang="de-DE" dirty="0" err="1"/>
                        <a:t>Example</a:t>
                      </a:r>
                      <a:r>
                        <a:rPr lang="de-DE" dirty="0"/>
                        <a:t>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Description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Domain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Granularity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Scope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Cardinality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9835">
                <a:tc>
                  <a:txBody>
                    <a:bodyPr/>
                    <a:lstStyle/>
                    <a:p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ARGOIs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Attributes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 </a:t>
                      </a:r>
                      <a:r>
                        <a:rPr lang="de-DE" dirty="0" err="1"/>
                        <a:t>set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835">
                <a:tc>
                  <a:txBody>
                    <a:bodyPr/>
                    <a:lstStyle/>
                    <a:p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Graphs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 </a:t>
                      </a:r>
                      <a:r>
                        <a:rPr lang="de-DE" dirty="0" err="1"/>
                        <a:t>set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9835">
                <a:tc>
                  <a:txBody>
                    <a:bodyPr/>
                    <a:lstStyle/>
                    <a:p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Hypergraphs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 </a:t>
                      </a:r>
                      <a:r>
                        <a:rPr lang="de-DE" dirty="0" err="1"/>
                        <a:t>set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n-ary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Clustered</a:t>
                      </a:r>
                      <a:r>
                        <a:rPr lang="de-DE" dirty="0"/>
                        <a:t>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 </a:t>
                      </a:r>
                      <a:r>
                        <a:rPr lang="de-DE" dirty="0" err="1"/>
                        <a:t>set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n-ary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Matchmaker</a:t>
                      </a:r>
                      <a:r>
                        <a:rPr lang="de-DE" dirty="0"/>
                        <a:t>/</a:t>
                      </a:r>
                      <a:r>
                        <a:rPr lang="de-DE" dirty="0" err="1"/>
                        <a:t>VisBricks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Clusters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 </a:t>
                      </a:r>
                      <a:r>
                        <a:rPr lang="de-DE" dirty="0" err="1"/>
                        <a:t>set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StratomeX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Clusters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Landscape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9835"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StratomeX</a:t>
                      </a:r>
                      <a:r>
                        <a:rPr lang="de-DE" dirty="0"/>
                        <a:t>: DVI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</a:t>
                      </a:r>
                      <a:r>
                        <a:rPr lang="de-DE" baseline="0" dirty="0"/>
                        <a:t> Sets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Landscape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r>
                        <a:rPr lang="de-DE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Spatial </a:t>
                      </a:r>
                      <a:r>
                        <a:rPr lang="de-DE" dirty="0" err="1"/>
                        <a:t>Treemaps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View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Attributes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 </a:t>
                      </a:r>
                      <a:r>
                        <a:rPr lang="de-DE" dirty="0" err="1"/>
                        <a:t>set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9835">
                <a:tc>
                  <a:txBody>
                    <a:bodyPr/>
                    <a:lstStyle/>
                    <a:p>
                      <a:r>
                        <a:rPr lang="de-DE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Stack‘n‘Flip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Interaction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Data </a:t>
                      </a:r>
                      <a:r>
                        <a:rPr lang="de-DE" dirty="0" err="1"/>
                        <a:t>sets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Landscape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3794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#1: ARGOIs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Relationship: two attributes are related,</a:t>
            </a:r>
            <a:br>
              <a:rPr lang="en-US" dirty="0"/>
            </a:br>
            <a:r>
              <a:rPr lang="en-US" dirty="0" err="1"/>
              <a:t>iff</a:t>
            </a:r>
            <a:r>
              <a:rPr lang="en-US" dirty="0"/>
              <a:t> they belong to the same data tuple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Common visual representation: </a:t>
            </a:r>
            <a:r>
              <a:rPr lang="en-US" dirty="0" err="1"/>
              <a:t>ParCoords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Attributes in Data Set, Cardinality: binary)</a:t>
            </a:r>
            <a:endParaRPr lang="de-DE" sz="24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28" r="1217"/>
          <a:stretch/>
        </p:blipFill>
        <p:spPr bwMode="auto">
          <a:xfrm>
            <a:off x="395536" y="4221088"/>
            <a:ext cx="8464888" cy="153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627980" y="5877272"/>
            <a:ext cx="42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Tominski</a:t>
            </a:r>
            <a:r>
              <a:rPr lang="de-DE" dirty="0"/>
              <a:t>+Schulz (2012)</a:t>
            </a:r>
          </a:p>
        </p:txBody>
      </p:sp>
    </p:spTree>
    <p:extLst>
      <p:ext uri="{BB962C8B-B14F-4D97-AF65-F5344CB8AC3E}">
        <p14:creationId xmlns:p14="http://schemas.microsoft.com/office/powerpoint/2010/main" val="424720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r>
              <a:rPr lang="en-US" dirty="0"/>
              <a:t>Generalization by </a:t>
            </a:r>
            <a:r>
              <a:rPr lang="en-US" dirty="0" err="1"/>
              <a:t>Claessen+Wijk</a:t>
            </a:r>
            <a:r>
              <a:rPr lang="en-US" dirty="0"/>
              <a:t> (2011):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40880" y="2557823"/>
            <a:ext cx="5400076" cy="2537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167217" y="2492896"/>
            <a:ext cx="2581247" cy="270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0" name="Group 9"/>
          <p:cNvGrpSpPr/>
          <p:nvPr/>
        </p:nvGrpSpPr>
        <p:grpSpPr>
          <a:xfrm>
            <a:off x="852461" y="5229200"/>
            <a:ext cx="2304256" cy="337626"/>
            <a:chOff x="773832" y="5741140"/>
            <a:chExt cx="2304256" cy="337626"/>
          </a:xfrm>
        </p:grpSpPr>
        <p:sp>
          <p:nvSpPr>
            <p:cNvPr id="11" name="Oval 10"/>
            <p:cNvSpPr/>
            <p:nvPr/>
          </p:nvSpPr>
          <p:spPr>
            <a:xfrm>
              <a:off x="773832" y="5741140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A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1268760" y="5741140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B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1763688" y="5741140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C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2258616" y="5741140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D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2753544" y="5741140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A</a:t>
              </a:r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1098376" y="5921378"/>
              <a:ext cx="170384" cy="0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1593304" y="5921378"/>
              <a:ext cx="170384" cy="0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2097360" y="5921378"/>
              <a:ext cx="170384" cy="0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01416" y="5921378"/>
              <a:ext cx="170384" cy="0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4347489" y="5186067"/>
            <a:ext cx="1037994" cy="1041781"/>
            <a:chOff x="4268860" y="5481793"/>
            <a:chExt cx="1037994" cy="1041781"/>
          </a:xfrm>
        </p:grpSpPr>
        <p:sp>
          <p:nvSpPr>
            <p:cNvPr id="21" name="Oval 20"/>
            <p:cNvSpPr/>
            <p:nvPr/>
          </p:nvSpPr>
          <p:spPr>
            <a:xfrm>
              <a:off x="4268860" y="5481793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A</a:t>
              </a:r>
            </a:p>
          </p:txBody>
        </p:sp>
        <p:sp>
          <p:nvSpPr>
            <p:cNvPr id="22" name="Oval 21"/>
            <p:cNvSpPr/>
            <p:nvPr/>
          </p:nvSpPr>
          <p:spPr>
            <a:xfrm>
              <a:off x="4268860" y="6180372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D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4982310" y="6185948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C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4982310" y="5481793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B</a:t>
              </a:r>
            </a:p>
          </p:txBody>
        </p:sp>
        <p:cxnSp>
          <p:nvCxnSpPr>
            <p:cNvPr id="25" name="Straight Connector 24"/>
            <p:cNvCxnSpPr>
              <a:stCxn id="21" idx="6"/>
              <a:endCxn id="24" idx="2"/>
            </p:cNvCxnSpPr>
            <p:nvPr/>
          </p:nvCxnSpPr>
          <p:spPr>
            <a:xfrm>
              <a:off x="4593404" y="5650606"/>
              <a:ext cx="388906" cy="0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4606570" y="6355138"/>
              <a:ext cx="388906" cy="0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stCxn id="22" idx="0"/>
              <a:endCxn id="21" idx="4"/>
            </p:cNvCxnSpPr>
            <p:nvPr/>
          </p:nvCxnSpPr>
          <p:spPr>
            <a:xfrm flipV="1">
              <a:off x="4431132" y="5819419"/>
              <a:ext cx="0" cy="360953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5144582" y="5831162"/>
              <a:ext cx="0" cy="360953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6882877" y="5221506"/>
            <a:ext cx="1188640" cy="1273046"/>
            <a:chOff x="6804248" y="5517232"/>
            <a:chExt cx="1188640" cy="1273046"/>
          </a:xfrm>
        </p:grpSpPr>
        <p:sp>
          <p:nvSpPr>
            <p:cNvPr id="30" name="Oval 29"/>
            <p:cNvSpPr/>
            <p:nvPr/>
          </p:nvSpPr>
          <p:spPr>
            <a:xfrm>
              <a:off x="7236296" y="5517232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C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7221016" y="6452652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F</a:t>
              </a:r>
            </a:p>
          </p:txBody>
        </p:sp>
        <p:cxnSp>
          <p:nvCxnSpPr>
            <p:cNvPr id="32" name="Straight Connector 31"/>
            <p:cNvCxnSpPr>
              <a:stCxn id="38" idx="0"/>
              <a:endCxn id="30" idx="4"/>
            </p:cNvCxnSpPr>
            <p:nvPr/>
          </p:nvCxnSpPr>
          <p:spPr>
            <a:xfrm flipH="1" flipV="1">
              <a:off x="7398568" y="5854858"/>
              <a:ext cx="1196" cy="134372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 flipV="1">
              <a:off x="7401696" y="6318964"/>
              <a:ext cx="1196" cy="134372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7383288" y="5922044"/>
              <a:ext cx="447328" cy="236000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6951240" y="6191447"/>
              <a:ext cx="447328" cy="236000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H="1" flipV="1">
              <a:off x="6951240" y="5927605"/>
              <a:ext cx="451652" cy="252767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 flipV="1">
              <a:off x="7402892" y="6192988"/>
              <a:ext cx="451652" cy="252767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/>
            <p:cNvSpPr/>
            <p:nvPr/>
          </p:nvSpPr>
          <p:spPr>
            <a:xfrm>
              <a:off x="7237492" y="5989230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A</a:t>
              </a:r>
            </a:p>
          </p:txBody>
        </p:sp>
        <p:sp>
          <p:nvSpPr>
            <p:cNvPr id="39" name="Oval 38"/>
            <p:cNvSpPr/>
            <p:nvPr/>
          </p:nvSpPr>
          <p:spPr>
            <a:xfrm>
              <a:off x="6804248" y="5758792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B</a:t>
              </a:r>
            </a:p>
          </p:txBody>
        </p:sp>
        <p:sp>
          <p:nvSpPr>
            <p:cNvPr id="40" name="Oval 39"/>
            <p:cNvSpPr/>
            <p:nvPr/>
          </p:nvSpPr>
          <p:spPr>
            <a:xfrm>
              <a:off x="7668344" y="5758792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D</a:t>
              </a:r>
            </a:p>
          </p:txBody>
        </p:sp>
        <p:sp>
          <p:nvSpPr>
            <p:cNvPr id="41" name="Oval 40"/>
            <p:cNvSpPr/>
            <p:nvPr/>
          </p:nvSpPr>
          <p:spPr>
            <a:xfrm>
              <a:off x="6804248" y="6240434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G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7668344" y="6240434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E</a:t>
              </a: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223229" y="5733256"/>
            <a:ext cx="3672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Attribute Relation Graphs of Interest</a:t>
            </a:r>
            <a:br>
              <a:rPr lang="en-US" dirty="0"/>
            </a:br>
            <a:r>
              <a:rPr lang="en-US" dirty="0"/>
              <a:t>ARGOIs</a:t>
            </a:r>
            <a:endParaRPr lang="de-DE" dirty="0"/>
          </a:p>
        </p:txBody>
      </p:sp>
      <p:sp>
        <p:nvSpPr>
          <p:cNvPr id="45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#1: ARGOIs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Attributes in Data Set, Cardinality: binary)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916778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5678957" y="3452813"/>
            <a:ext cx="1537112" cy="1377453"/>
            <a:chOff x="5678957" y="3613309"/>
            <a:chExt cx="1537112" cy="1377453"/>
          </a:xfrm>
        </p:grpSpPr>
        <p:cxnSp>
          <p:nvCxnSpPr>
            <p:cNvPr id="52" name="Straight Connector 51"/>
            <p:cNvCxnSpPr>
              <a:stCxn id="58" idx="5"/>
              <a:endCxn id="50" idx="5"/>
            </p:cNvCxnSpPr>
            <p:nvPr/>
          </p:nvCxnSpPr>
          <p:spPr>
            <a:xfrm flipH="1" flipV="1">
              <a:off x="6265718" y="3901491"/>
              <a:ext cx="299202" cy="503713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stCxn id="61" idx="7"/>
              <a:endCxn id="58" idx="7"/>
            </p:cNvCxnSpPr>
            <p:nvPr/>
          </p:nvCxnSpPr>
          <p:spPr>
            <a:xfrm flipV="1">
              <a:off x="6265718" y="4166466"/>
              <a:ext cx="299202" cy="536114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58" idx="3"/>
              <a:endCxn id="60" idx="3"/>
            </p:cNvCxnSpPr>
            <p:nvPr/>
          </p:nvCxnSpPr>
          <p:spPr>
            <a:xfrm flipV="1">
              <a:off x="6335432" y="3901491"/>
              <a:ext cx="313182" cy="503713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51" idx="1"/>
              <a:endCxn id="58" idx="1"/>
            </p:cNvCxnSpPr>
            <p:nvPr/>
          </p:nvCxnSpPr>
          <p:spPr>
            <a:xfrm flipH="1" flipV="1">
              <a:off x="6335432" y="4166466"/>
              <a:ext cx="313182" cy="517320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58" idx="2"/>
              <a:endCxn id="59" idx="6"/>
            </p:cNvCxnSpPr>
            <p:nvPr/>
          </p:nvCxnSpPr>
          <p:spPr>
            <a:xfrm flipH="1">
              <a:off x="6003501" y="4285835"/>
              <a:ext cx="284403" cy="467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62" idx="2"/>
              <a:endCxn id="58" idx="6"/>
            </p:cNvCxnSpPr>
            <p:nvPr/>
          </p:nvCxnSpPr>
          <p:spPr>
            <a:xfrm flipH="1" flipV="1">
              <a:off x="6612448" y="4285835"/>
              <a:ext cx="279077" cy="1733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Oval 58"/>
            <p:cNvSpPr/>
            <p:nvPr/>
          </p:nvSpPr>
          <p:spPr>
            <a:xfrm>
              <a:off x="5678957" y="4117489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B</a:t>
              </a:r>
            </a:p>
          </p:txBody>
        </p:sp>
        <p:sp>
          <p:nvSpPr>
            <p:cNvPr id="60" name="Oval 59"/>
            <p:cNvSpPr/>
            <p:nvPr/>
          </p:nvSpPr>
          <p:spPr>
            <a:xfrm>
              <a:off x="6601086" y="3613309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D</a:t>
              </a:r>
            </a:p>
          </p:txBody>
        </p:sp>
        <p:sp>
          <p:nvSpPr>
            <p:cNvPr id="61" name="Oval 60"/>
            <p:cNvSpPr/>
            <p:nvPr/>
          </p:nvSpPr>
          <p:spPr>
            <a:xfrm>
              <a:off x="5988702" y="4653136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G</a:t>
              </a:r>
            </a:p>
          </p:txBody>
        </p:sp>
        <p:sp>
          <p:nvSpPr>
            <p:cNvPr id="62" name="Oval 61"/>
            <p:cNvSpPr/>
            <p:nvPr/>
          </p:nvSpPr>
          <p:spPr>
            <a:xfrm>
              <a:off x="6891525" y="4118755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E</a:t>
              </a:r>
            </a:p>
          </p:txBody>
        </p:sp>
        <p:sp>
          <p:nvSpPr>
            <p:cNvPr id="50" name="Oval 49"/>
            <p:cNvSpPr/>
            <p:nvPr/>
          </p:nvSpPr>
          <p:spPr>
            <a:xfrm>
              <a:off x="5988702" y="3613309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C</a:t>
              </a:r>
            </a:p>
          </p:txBody>
        </p:sp>
        <p:sp>
          <p:nvSpPr>
            <p:cNvPr id="51" name="Oval 50"/>
            <p:cNvSpPr/>
            <p:nvPr/>
          </p:nvSpPr>
          <p:spPr>
            <a:xfrm>
              <a:off x="6601086" y="4634342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F</a:t>
              </a: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pic>
        <p:nvPicPr>
          <p:cNvPr id="46" name="Picture 2"/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79512" y="2610221"/>
            <a:ext cx="4104456" cy="3627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17</a:t>
            </a:fld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r>
              <a:rPr lang="en-US" dirty="0"/>
              <a:t>Generalization by </a:t>
            </a:r>
            <a:r>
              <a:rPr lang="en-US" dirty="0" err="1"/>
              <a:t>Claessen+Wijk</a:t>
            </a:r>
            <a:r>
              <a:rPr lang="en-US" dirty="0"/>
              <a:t> (2011):</a:t>
            </a:r>
          </a:p>
        </p:txBody>
      </p:sp>
      <p:sp>
        <p:nvSpPr>
          <p:cNvPr id="58" name="Oval 57"/>
          <p:cNvSpPr/>
          <p:nvPr/>
        </p:nvSpPr>
        <p:spPr>
          <a:xfrm>
            <a:off x="6287904" y="3956526"/>
            <a:ext cx="324544" cy="3376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/>
              <a:t>A</a:t>
            </a:r>
          </a:p>
        </p:txBody>
      </p:sp>
      <p:grpSp>
        <p:nvGrpSpPr>
          <p:cNvPr id="155" name="Group 154"/>
          <p:cNvGrpSpPr/>
          <p:nvPr/>
        </p:nvGrpSpPr>
        <p:grpSpPr>
          <a:xfrm>
            <a:off x="5004048" y="2692440"/>
            <a:ext cx="2876194" cy="2894514"/>
            <a:chOff x="5004048" y="2852936"/>
            <a:chExt cx="2876194" cy="2894514"/>
          </a:xfrm>
        </p:grpSpPr>
        <p:sp>
          <p:nvSpPr>
            <p:cNvPr id="99" name="Oval 98"/>
            <p:cNvSpPr/>
            <p:nvPr/>
          </p:nvSpPr>
          <p:spPr>
            <a:xfrm>
              <a:off x="7555698" y="3356992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B</a:t>
              </a:r>
            </a:p>
          </p:txBody>
        </p:sp>
        <p:sp>
          <p:nvSpPr>
            <p:cNvPr id="100" name="Oval 99"/>
            <p:cNvSpPr/>
            <p:nvPr/>
          </p:nvSpPr>
          <p:spPr>
            <a:xfrm>
              <a:off x="6287904" y="5409824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D</a:t>
              </a:r>
            </a:p>
          </p:txBody>
        </p:sp>
        <p:sp>
          <p:nvSpPr>
            <p:cNvPr id="101" name="Oval 100"/>
            <p:cNvSpPr/>
            <p:nvPr/>
          </p:nvSpPr>
          <p:spPr>
            <a:xfrm>
              <a:off x="6287904" y="2852936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G</a:t>
              </a:r>
            </a:p>
          </p:txBody>
        </p:sp>
        <p:sp>
          <p:nvSpPr>
            <p:cNvPr id="102" name="Oval 101"/>
            <p:cNvSpPr/>
            <p:nvPr/>
          </p:nvSpPr>
          <p:spPr>
            <a:xfrm>
              <a:off x="5004048" y="4814849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E</a:t>
              </a:r>
            </a:p>
          </p:txBody>
        </p:sp>
        <p:sp>
          <p:nvSpPr>
            <p:cNvPr id="103" name="Oval 102"/>
            <p:cNvSpPr/>
            <p:nvPr/>
          </p:nvSpPr>
          <p:spPr>
            <a:xfrm>
              <a:off x="7555698" y="4814849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C</a:t>
              </a:r>
            </a:p>
          </p:txBody>
        </p:sp>
        <p:sp>
          <p:nvSpPr>
            <p:cNvPr id="104" name="Oval 103"/>
            <p:cNvSpPr/>
            <p:nvPr/>
          </p:nvSpPr>
          <p:spPr>
            <a:xfrm>
              <a:off x="5004048" y="3356992"/>
              <a:ext cx="324544" cy="3376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F</a:t>
              </a:r>
            </a:p>
          </p:txBody>
        </p:sp>
      </p:grpSp>
      <p:grpSp>
        <p:nvGrpSpPr>
          <p:cNvPr id="156" name="Group 155"/>
          <p:cNvGrpSpPr/>
          <p:nvPr/>
        </p:nvGrpSpPr>
        <p:grpSpPr>
          <a:xfrm>
            <a:off x="5281064" y="2970790"/>
            <a:ext cx="2322162" cy="2318150"/>
            <a:chOff x="5281064" y="3131286"/>
            <a:chExt cx="2322162" cy="2318150"/>
          </a:xfrm>
        </p:grpSpPr>
        <p:cxnSp>
          <p:nvCxnSpPr>
            <p:cNvPr id="93" name="Straight Connector 92"/>
            <p:cNvCxnSpPr>
              <a:stCxn id="103" idx="2"/>
              <a:endCxn id="51" idx="5"/>
            </p:cNvCxnSpPr>
            <p:nvPr/>
          </p:nvCxnSpPr>
          <p:spPr>
            <a:xfrm flipH="1" flipV="1">
              <a:off x="6878102" y="4912692"/>
              <a:ext cx="677596" cy="61138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59" idx="1"/>
              <a:endCxn id="104" idx="5"/>
            </p:cNvCxnSpPr>
            <p:nvPr/>
          </p:nvCxnSpPr>
          <p:spPr>
            <a:xfrm flipH="1" flipV="1">
              <a:off x="5281064" y="3635342"/>
              <a:ext cx="445421" cy="521759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>
              <a:stCxn id="62" idx="5"/>
              <a:endCxn id="103" idx="1"/>
            </p:cNvCxnSpPr>
            <p:nvPr/>
          </p:nvCxnSpPr>
          <p:spPr>
            <a:xfrm>
              <a:off x="7168541" y="4397105"/>
              <a:ext cx="434685" cy="457356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>
              <a:stCxn id="50" idx="1"/>
              <a:endCxn id="104" idx="6"/>
            </p:cNvCxnSpPr>
            <p:nvPr/>
          </p:nvCxnSpPr>
          <p:spPr>
            <a:xfrm flipH="1" flipV="1">
              <a:off x="5328592" y="3515973"/>
              <a:ext cx="707638" cy="136948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>
              <a:stCxn id="60" idx="0"/>
              <a:endCxn id="101" idx="5"/>
            </p:cNvCxnSpPr>
            <p:nvPr/>
          </p:nvCxnSpPr>
          <p:spPr>
            <a:xfrm flipH="1" flipV="1">
              <a:off x="6564920" y="3131286"/>
              <a:ext cx="198438" cy="472191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>
              <a:stCxn id="101" idx="3"/>
              <a:endCxn id="50" idx="0"/>
            </p:cNvCxnSpPr>
            <p:nvPr/>
          </p:nvCxnSpPr>
          <p:spPr>
            <a:xfrm flipH="1">
              <a:off x="6150974" y="3131286"/>
              <a:ext cx="184458" cy="472191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00" idx="1"/>
              <a:endCxn id="61" idx="4"/>
            </p:cNvCxnSpPr>
            <p:nvPr/>
          </p:nvCxnSpPr>
          <p:spPr>
            <a:xfrm flipH="1" flipV="1">
              <a:off x="6150974" y="4980930"/>
              <a:ext cx="184458" cy="468506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100" idx="7"/>
              <a:endCxn id="51" idx="4"/>
            </p:cNvCxnSpPr>
            <p:nvPr/>
          </p:nvCxnSpPr>
          <p:spPr>
            <a:xfrm flipV="1">
              <a:off x="6564920" y="4962136"/>
              <a:ext cx="198438" cy="487300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stCxn id="60" idx="7"/>
              <a:endCxn id="99" idx="2"/>
            </p:cNvCxnSpPr>
            <p:nvPr/>
          </p:nvCxnSpPr>
          <p:spPr>
            <a:xfrm flipV="1">
              <a:off x="6878102" y="3515973"/>
              <a:ext cx="677596" cy="136948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>
              <a:stCxn id="62" idx="7"/>
              <a:endCxn id="99" idx="3"/>
            </p:cNvCxnSpPr>
            <p:nvPr/>
          </p:nvCxnSpPr>
          <p:spPr>
            <a:xfrm flipV="1">
              <a:off x="7168541" y="3635342"/>
              <a:ext cx="434685" cy="523025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>
              <a:stCxn id="102" idx="7"/>
              <a:endCxn id="59" idx="3"/>
            </p:cNvCxnSpPr>
            <p:nvPr/>
          </p:nvCxnSpPr>
          <p:spPr>
            <a:xfrm flipV="1">
              <a:off x="5281064" y="4395839"/>
              <a:ext cx="445421" cy="458622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>
              <a:stCxn id="102" idx="6"/>
              <a:endCxn id="61" idx="3"/>
            </p:cNvCxnSpPr>
            <p:nvPr/>
          </p:nvCxnSpPr>
          <p:spPr>
            <a:xfrm flipV="1">
              <a:off x="5328592" y="4931486"/>
              <a:ext cx="707638" cy="42344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>
            <a:off x="5166320" y="2851421"/>
            <a:ext cx="2551650" cy="2556888"/>
            <a:chOff x="5166320" y="3011917"/>
            <a:chExt cx="2551650" cy="2556888"/>
          </a:xfrm>
        </p:grpSpPr>
        <p:cxnSp>
          <p:nvCxnSpPr>
            <p:cNvPr id="137" name="Straight Connector 136"/>
            <p:cNvCxnSpPr>
              <a:stCxn id="102" idx="0"/>
              <a:endCxn id="104" idx="4"/>
            </p:cNvCxnSpPr>
            <p:nvPr/>
          </p:nvCxnSpPr>
          <p:spPr>
            <a:xfrm flipV="1">
              <a:off x="5166320" y="3684786"/>
              <a:ext cx="0" cy="1120231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>
              <a:stCxn id="103" idx="0"/>
              <a:endCxn id="99" idx="4"/>
            </p:cNvCxnSpPr>
            <p:nvPr/>
          </p:nvCxnSpPr>
          <p:spPr>
            <a:xfrm flipV="1">
              <a:off x="7717970" y="3684786"/>
              <a:ext cx="0" cy="1120231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>
              <a:stCxn id="101" idx="6"/>
              <a:endCxn id="99" idx="1"/>
            </p:cNvCxnSpPr>
            <p:nvPr/>
          </p:nvCxnSpPr>
          <p:spPr>
            <a:xfrm>
              <a:off x="6612448" y="3011917"/>
              <a:ext cx="990778" cy="384687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>
              <a:stCxn id="101" idx="2"/>
              <a:endCxn id="104" idx="7"/>
            </p:cNvCxnSpPr>
            <p:nvPr/>
          </p:nvCxnSpPr>
          <p:spPr>
            <a:xfrm flipH="1">
              <a:off x="5281064" y="3011917"/>
              <a:ext cx="1006840" cy="384687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>
              <a:stCxn id="100" idx="2"/>
              <a:endCxn id="102" idx="5"/>
            </p:cNvCxnSpPr>
            <p:nvPr/>
          </p:nvCxnSpPr>
          <p:spPr>
            <a:xfrm flipH="1" flipV="1">
              <a:off x="5281064" y="5093199"/>
              <a:ext cx="1006840" cy="475606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>
              <a:stCxn id="103" idx="3"/>
              <a:endCxn id="100" idx="6"/>
            </p:cNvCxnSpPr>
            <p:nvPr/>
          </p:nvCxnSpPr>
          <p:spPr>
            <a:xfrm flipH="1">
              <a:off x="6612448" y="5093199"/>
              <a:ext cx="990778" cy="475606"/>
            </a:xfrm>
            <a:prstGeom prst="line">
              <a:avLst/>
            </a:prstGeom>
            <a:ln w="4762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8" name="Rectangle 157"/>
          <p:cNvSpPr/>
          <p:nvPr/>
        </p:nvSpPr>
        <p:spPr>
          <a:xfrm>
            <a:off x="5932509" y="5733256"/>
            <a:ext cx="3320011" cy="699289"/>
          </a:xfrm>
          <a:prstGeom prst="rect">
            <a:avLst/>
          </a:prstGeom>
          <a:solidFill>
            <a:schemeClr val="bg1">
              <a:lumMod val="95000"/>
              <a:alpha val="74118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868686"/>
                </a:solidFill>
              </a:rPr>
              <a:t> Planarity required!</a:t>
            </a:r>
          </a:p>
        </p:txBody>
      </p:sp>
      <p:sp>
        <p:nvSpPr>
          <p:cNvPr id="168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#1: ARGOIs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Attributes in Data Set, Cardinality: binary)</a:t>
            </a:r>
            <a:endParaRPr lang="de-DE" sz="2400" dirty="0"/>
          </a:p>
        </p:txBody>
      </p:sp>
      <p:sp>
        <p:nvSpPr>
          <p:cNvPr id="63" name="Rectangle 62"/>
          <p:cNvSpPr/>
          <p:nvPr/>
        </p:nvSpPr>
        <p:spPr>
          <a:xfrm>
            <a:off x="4087194" y="5733255"/>
            <a:ext cx="5194201" cy="699289"/>
          </a:xfrm>
          <a:prstGeom prst="rect">
            <a:avLst/>
          </a:prstGeom>
          <a:solidFill>
            <a:schemeClr val="bg1">
              <a:lumMod val="95000"/>
              <a:alpha val="74118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868686"/>
                </a:solidFill>
              </a:rPr>
              <a:t> Straight-line planarity required!</a:t>
            </a:r>
          </a:p>
        </p:txBody>
      </p:sp>
      <p:sp>
        <p:nvSpPr>
          <p:cNvPr id="2" name="Freeform 1"/>
          <p:cNvSpPr/>
          <p:nvPr/>
        </p:nvSpPr>
        <p:spPr>
          <a:xfrm>
            <a:off x="5216893" y="2396687"/>
            <a:ext cx="3164894" cy="3175905"/>
          </a:xfrm>
          <a:custGeom>
            <a:avLst/>
            <a:gdLst>
              <a:gd name="connsiteX0" fmla="*/ 0 w 3164894"/>
              <a:gd name="connsiteY0" fmla="*/ 789275 h 3175905"/>
              <a:gd name="connsiteX1" fmla="*/ 1260909 w 3164894"/>
              <a:gd name="connsiteY1" fmla="*/ 4 h 3175905"/>
              <a:gd name="connsiteX2" fmla="*/ 2916454 w 3164894"/>
              <a:gd name="connsiteY2" fmla="*/ 779650 h 3175905"/>
              <a:gd name="connsiteX3" fmla="*/ 3070459 w 3164894"/>
              <a:gd name="connsiteY3" fmla="*/ 2117561 h 3175905"/>
              <a:gd name="connsiteX4" fmla="*/ 2059806 w 3164894"/>
              <a:gd name="connsiteY4" fmla="*/ 3080088 h 3175905"/>
              <a:gd name="connsiteX5" fmla="*/ 1386038 w 3164894"/>
              <a:gd name="connsiteY5" fmla="*/ 3089713 h 3175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64894" h="3175905">
                <a:moveTo>
                  <a:pt x="0" y="789275"/>
                </a:moveTo>
                <a:cubicBezTo>
                  <a:pt x="387416" y="395441"/>
                  <a:pt x="774833" y="1608"/>
                  <a:pt x="1260909" y="4"/>
                </a:cubicBezTo>
                <a:cubicBezTo>
                  <a:pt x="1746985" y="-1600"/>
                  <a:pt x="2614862" y="426724"/>
                  <a:pt x="2916454" y="779650"/>
                </a:cubicBezTo>
                <a:cubicBezTo>
                  <a:pt x="3218046" y="1132576"/>
                  <a:pt x="3213234" y="1734155"/>
                  <a:pt x="3070459" y="2117561"/>
                </a:cubicBezTo>
                <a:cubicBezTo>
                  <a:pt x="2927684" y="2500967"/>
                  <a:pt x="2340543" y="2918063"/>
                  <a:pt x="2059806" y="3080088"/>
                </a:cubicBezTo>
                <a:cubicBezTo>
                  <a:pt x="1779069" y="3242113"/>
                  <a:pt x="1582553" y="3165913"/>
                  <a:pt x="1386038" y="3089713"/>
                </a:cubicBezTo>
              </a:path>
            </a:pathLst>
          </a:custGeom>
          <a:noFill/>
          <a:ln w="444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33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158" grpId="0" animBg="1"/>
      <p:bldP spid="158" grpId="1" animBg="1"/>
      <p:bldP spid="63" grpId="0" animBg="1"/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Relationship: two items are related, </a:t>
            </a:r>
            <a:r>
              <a:rPr lang="en-US" dirty="0" err="1"/>
              <a:t>iff</a:t>
            </a:r>
            <a:br>
              <a:rPr lang="en-US" dirty="0"/>
            </a:br>
            <a:r>
              <a:rPr lang="en-US" dirty="0"/>
              <a:t>there exists an edge between them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Common visual</a:t>
            </a:r>
            <a:br>
              <a:rPr lang="en-US" dirty="0"/>
            </a:br>
            <a:r>
              <a:rPr lang="en-US" dirty="0"/>
              <a:t>representation:</a:t>
            </a:r>
            <a:br>
              <a:rPr lang="en-US" dirty="0"/>
            </a:br>
            <a:r>
              <a:rPr lang="en-US" dirty="0"/>
              <a:t>Node-Link-Diagram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18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#2: Graphs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Items in Data Set, Cardinality: binary)</a:t>
            </a:r>
            <a:endParaRPr lang="de-DE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4008" y="3068960"/>
            <a:ext cx="4088532" cy="3294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01939" y="5736134"/>
            <a:ext cx="4232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br>
              <a:rPr lang="de-DE" dirty="0"/>
            </a:br>
            <a:r>
              <a:rPr lang="de-DE" dirty="0" err="1"/>
              <a:t>Hadlak</a:t>
            </a:r>
            <a:r>
              <a:rPr lang="de-DE" dirty="0"/>
              <a:t>, Schulz, Schumann (2011)</a:t>
            </a:r>
          </a:p>
        </p:txBody>
      </p:sp>
    </p:spTree>
    <p:extLst>
      <p:ext uri="{BB962C8B-B14F-4D97-AF65-F5344CB8AC3E}">
        <p14:creationId xmlns:p14="http://schemas.microsoft.com/office/powerpoint/2010/main" val="837959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Relationship: a number of items are related,</a:t>
            </a:r>
            <a:br>
              <a:rPr lang="en-US" dirty="0"/>
            </a:br>
            <a:r>
              <a:rPr lang="en-US" dirty="0" err="1"/>
              <a:t>iff</a:t>
            </a:r>
            <a:r>
              <a:rPr lang="en-US" dirty="0"/>
              <a:t> there exists a </a:t>
            </a:r>
            <a:r>
              <a:rPr lang="en-US" dirty="0" err="1">
                <a:solidFill>
                  <a:srgbClr val="00ACDC"/>
                </a:solidFill>
              </a:rPr>
              <a:t>hyper</a:t>
            </a:r>
            <a:r>
              <a:rPr lang="en-US" dirty="0" err="1"/>
              <a:t>edge</a:t>
            </a:r>
            <a:r>
              <a:rPr lang="en-US" dirty="0"/>
              <a:t> between them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Common visual</a:t>
            </a:r>
            <a:br>
              <a:rPr lang="en-US" dirty="0"/>
            </a:br>
            <a:r>
              <a:rPr lang="en-US" dirty="0"/>
              <a:t>representation:</a:t>
            </a:r>
            <a:br>
              <a:rPr lang="en-US" dirty="0"/>
            </a:br>
            <a:r>
              <a:rPr lang="en-US" dirty="0"/>
              <a:t>Euler-Diagram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19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#3: </a:t>
            </a:r>
            <a:r>
              <a:rPr lang="en-US" dirty="0" err="1"/>
              <a:t>Hypergraphs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Items in Data Set, Cardinality: n-</a:t>
            </a:r>
            <a:r>
              <a:rPr lang="en-US" sz="2400" dirty="0" err="1"/>
              <a:t>ary</a:t>
            </a:r>
            <a:r>
              <a:rPr lang="en-US" sz="2400" dirty="0"/>
              <a:t>)</a:t>
            </a:r>
            <a:endParaRPr lang="de-DE" sz="2400" dirty="0"/>
          </a:p>
        </p:txBody>
      </p:sp>
      <p:grpSp>
        <p:nvGrpSpPr>
          <p:cNvPr id="2" name="Group 1"/>
          <p:cNvGrpSpPr/>
          <p:nvPr/>
        </p:nvGrpSpPr>
        <p:grpSpPr>
          <a:xfrm>
            <a:off x="1763688" y="3019947"/>
            <a:ext cx="6535509" cy="3361381"/>
            <a:chOff x="1763688" y="3019947"/>
            <a:chExt cx="6535509" cy="3361381"/>
          </a:xfrm>
        </p:grpSpPr>
        <p:pic>
          <p:nvPicPr>
            <p:cNvPr id="8" name="Picture 2"/>
            <p:cNvPicPr>
              <a:picLocks noChangeAspect="1" noChangeArrowheads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4355976" y="3019947"/>
              <a:ext cx="3943221" cy="33613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1763688" y="5589240"/>
              <a:ext cx="32403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dirty="0"/>
                <a:t>Image </a:t>
              </a:r>
              <a:r>
                <a:rPr lang="de-DE" dirty="0" err="1"/>
                <a:t>taken</a:t>
              </a:r>
              <a:r>
                <a:rPr lang="de-DE" dirty="0"/>
                <a:t> </a:t>
              </a:r>
              <a:r>
                <a:rPr lang="de-DE" dirty="0" err="1"/>
                <a:t>from</a:t>
              </a:r>
              <a:br>
                <a:rPr lang="de-DE" dirty="0"/>
              </a:br>
              <a:r>
                <a:rPr lang="de-DE" dirty="0" err="1"/>
                <a:t>Riche</a:t>
              </a:r>
              <a:r>
                <a:rPr lang="de-DE" dirty="0"/>
                <a:t>+</a:t>
              </a:r>
              <a:r>
                <a:rPr lang="de-DE" dirty="0" err="1"/>
                <a:t>Dwyer</a:t>
              </a:r>
              <a:r>
                <a:rPr lang="de-DE" dirty="0"/>
                <a:t> (2010)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523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Part I:</a:t>
            </a:r>
            <a:br>
              <a:rPr lang="de-AT" dirty="0"/>
            </a:br>
            <a:r>
              <a:rPr lang="de-AT" dirty="0" err="1"/>
              <a:t>What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Link?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AT" sz="2800" dirty="0"/>
              <a:t>Speaker: Hans-J</a:t>
            </a:r>
            <a:r>
              <a:rPr lang="en-US" sz="2800" dirty="0" err="1"/>
              <a:t>örg</a:t>
            </a:r>
            <a:r>
              <a:rPr lang="en-US" sz="2800" dirty="0"/>
              <a:t> Schulz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480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reeform 74"/>
          <p:cNvSpPr/>
          <p:nvPr/>
        </p:nvSpPr>
        <p:spPr>
          <a:xfrm>
            <a:off x="1000958" y="4885353"/>
            <a:ext cx="809778" cy="1227055"/>
          </a:xfrm>
          <a:custGeom>
            <a:avLst/>
            <a:gdLst>
              <a:gd name="connsiteX0" fmla="*/ 404330 w 809778"/>
              <a:gd name="connsiteY0" fmla="*/ 71658 h 1227055"/>
              <a:gd name="connsiteX1" fmla="*/ 69 w 809778"/>
              <a:gd name="connsiteY1" fmla="*/ 514420 h 1227055"/>
              <a:gd name="connsiteX2" fmla="*/ 375455 w 809778"/>
              <a:gd name="connsiteY2" fmla="*/ 1217064 h 1227055"/>
              <a:gd name="connsiteX3" fmla="*/ 808591 w 809778"/>
              <a:gd name="connsiteY3" fmla="*/ 870554 h 1227055"/>
              <a:gd name="connsiteX4" fmla="*/ 500583 w 809778"/>
              <a:gd name="connsiteY4" fmla="*/ 81283 h 1227055"/>
              <a:gd name="connsiteX5" fmla="*/ 404330 w 809778"/>
              <a:gd name="connsiteY5" fmla="*/ 71658 h 1227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9778" h="1227055">
                <a:moveTo>
                  <a:pt x="404330" y="71658"/>
                </a:moveTo>
                <a:cubicBezTo>
                  <a:pt x="320911" y="143847"/>
                  <a:pt x="4882" y="323519"/>
                  <a:pt x="69" y="514420"/>
                </a:cubicBezTo>
                <a:cubicBezTo>
                  <a:pt x="-4744" y="705321"/>
                  <a:pt x="240701" y="1157708"/>
                  <a:pt x="375455" y="1217064"/>
                </a:cubicBezTo>
                <a:cubicBezTo>
                  <a:pt x="510209" y="1276420"/>
                  <a:pt x="787736" y="1059851"/>
                  <a:pt x="808591" y="870554"/>
                </a:cubicBezTo>
                <a:cubicBezTo>
                  <a:pt x="829446" y="681257"/>
                  <a:pt x="569564" y="211224"/>
                  <a:pt x="500583" y="81283"/>
                </a:cubicBezTo>
                <a:cubicBezTo>
                  <a:pt x="431602" y="-48658"/>
                  <a:pt x="487749" y="-531"/>
                  <a:pt x="404330" y="71658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Freeform 71"/>
          <p:cNvSpPr/>
          <p:nvPr/>
        </p:nvSpPr>
        <p:spPr>
          <a:xfrm>
            <a:off x="2421698" y="4293096"/>
            <a:ext cx="441007" cy="513659"/>
          </a:xfrm>
          <a:custGeom>
            <a:avLst/>
            <a:gdLst>
              <a:gd name="connsiteX0" fmla="*/ 379254 w 441007"/>
              <a:gd name="connsiteY0" fmla="*/ 56834 h 513659"/>
              <a:gd name="connsiteX1" fmla="*/ 157873 w 441007"/>
              <a:gd name="connsiteY1" fmla="*/ 8708 h 513659"/>
              <a:gd name="connsiteX2" fmla="*/ 13494 w 441007"/>
              <a:gd name="connsiteY2" fmla="*/ 172338 h 513659"/>
              <a:gd name="connsiteX3" fmla="*/ 51995 w 441007"/>
              <a:gd name="connsiteY3" fmla="*/ 509222 h 513659"/>
              <a:gd name="connsiteX4" fmla="*/ 417755 w 441007"/>
              <a:gd name="connsiteY4" fmla="*/ 345592 h 513659"/>
              <a:gd name="connsiteX5" fmla="*/ 379254 w 441007"/>
              <a:gd name="connsiteY5" fmla="*/ 56834 h 513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1007" h="513659">
                <a:moveTo>
                  <a:pt x="379254" y="56834"/>
                </a:moveTo>
                <a:cubicBezTo>
                  <a:pt x="335940" y="687"/>
                  <a:pt x="218833" y="-10543"/>
                  <a:pt x="157873" y="8708"/>
                </a:cubicBezTo>
                <a:cubicBezTo>
                  <a:pt x="96913" y="27959"/>
                  <a:pt x="31140" y="88919"/>
                  <a:pt x="13494" y="172338"/>
                </a:cubicBezTo>
                <a:cubicBezTo>
                  <a:pt x="-4152" y="255757"/>
                  <a:pt x="-15382" y="480346"/>
                  <a:pt x="51995" y="509222"/>
                </a:cubicBezTo>
                <a:cubicBezTo>
                  <a:pt x="119372" y="538098"/>
                  <a:pt x="364816" y="419386"/>
                  <a:pt x="417755" y="345592"/>
                </a:cubicBezTo>
                <a:cubicBezTo>
                  <a:pt x="470694" y="271798"/>
                  <a:pt x="422568" y="112981"/>
                  <a:pt x="379254" y="56834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/>
          <p:cNvSpPr/>
          <p:nvPr/>
        </p:nvSpPr>
        <p:spPr>
          <a:xfrm>
            <a:off x="1773203" y="4883324"/>
            <a:ext cx="1160949" cy="1285655"/>
          </a:xfrm>
          <a:custGeom>
            <a:avLst/>
            <a:gdLst>
              <a:gd name="connsiteX0" fmla="*/ 1018123 w 1160949"/>
              <a:gd name="connsiteY0" fmla="*/ 72998 h 1285655"/>
              <a:gd name="connsiteX1" fmla="*/ 527235 w 1160949"/>
              <a:gd name="connsiteY1" fmla="*/ 101874 h 1285655"/>
              <a:gd name="connsiteX2" fmla="*/ 74848 w 1160949"/>
              <a:gd name="connsiteY2" fmla="*/ 130750 h 1285655"/>
              <a:gd name="connsiteX3" fmla="*/ 36346 w 1160949"/>
              <a:gd name="connsiteY3" fmla="*/ 544636 h 1285655"/>
              <a:gd name="connsiteX4" fmla="*/ 440608 w 1160949"/>
              <a:gd name="connsiteY4" fmla="*/ 583137 h 1285655"/>
              <a:gd name="connsiteX5" fmla="*/ 565736 w 1160949"/>
              <a:gd name="connsiteY5" fmla="*/ 1170278 h 1285655"/>
              <a:gd name="connsiteX6" fmla="*/ 1133626 w 1160949"/>
              <a:gd name="connsiteY6" fmla="*/ 1179903 h 1285655"/>
              <a:gd name="connsiteX7" fmla="*/ 1018123 w 1160949"/>
              <a:gd name="connsiteY7" fmla="*/ 72998 h 1285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0949" h="1285655">
                <a:moveTo>
                  <a:pt x="1018123" y="72998"/>
                </a:moveTo>
                <a:cubicBezTo>
                  <a:pt x="917058" y="-106674"/>
                  <a:pt x="527235" y="101874"/>
                  <a:pt x="527235" y="101874"/>
                </a:cubicBezTo>
                <a:cubicBezTo>
                  <a:pt x="370023" y="111499"/>
                  <a:pt x="156663" y="56956"/>
                  <a:pt x="74848" y="130750"/>
                </a:cubicBezTo>
                <a:cubicBezTo>
                  <a:pt x="-6967" y="204544"/>
                  <a:pt x="-24614" y="469238"/>
                  <a:pt x="36346" y="544636"/>
                </a:cubicBezTo>
                <a:cubicBezTo>
                  <a:pt x="97306" y="620034"/>
                  <a:pt x="352376" y="478863"/>
                  <a:pt x="440608" y="583137"/>
                </a:cubicBezTo>
                <a:cubicBezTo>
                  <a:pt x="528840" y="687411"/>
                  <a:pt x="450233" y="1070817"/>
                  <a:pt x="565736" y="1170278"/>
                </a:cubicBezTo>
                <a:cubicBezTo>
                  <a:pt x="681239" y="1269739"/>
                  <a:pt x="1059832" y="1365991"/>
                  <a:pt x="1133626" y="1179903"/>
                </a:cubicBezTo>
                <a:cubicBezTo>
                  <a:pt x="1207420" y="993815"/>
                  <a:pt x="1119188" y="252670"/>
                  <a:pt x="1018123" y="72998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/>
          <p:cNvSpPr/>
          <p:nvPr/>
        </p:nvSpPr>
        <p:spPr>
          <a:xfrm>
            <a:off x="1015053" y="5531464"/>
            <a:ext cx="2228619" cy="633840"/>
          </a:xfrm>
          <a:custGeom>
            <a:avLst/>
            <a:gdLst>
              <a:gd name="connsiteX0" fmla="*/ 178480 w 2228619"/>
              <a:gd name="connsiteY0" fmla="*/ 72766 h 633840"/>
              <a:gd name="connsiteX1" fmla="*/ 159229 w 2228619"/>
              <a:gd name="connsiteY1" fmla="*/ 573279 h 633840"/>
              <a:gd name="connsiteX2" fmla="*/ 996627 w 2228619"/>
              <a:gd name="connsiteY2" fmla="*/ 611780 h 633840"/>
              <a:gd name="connsiteX3" fmla="*/ 2103532 w 2228619"/>
              <a:gd name="connsiteY3" fmla="*/ 582905 h 633840"/>
              <a:gd name="connsiteX4" fmla="*/ 1988029 w 2228619"/>
              <a:gd name="connsiteY4" fmla="*/ 53515 h 633840"/>
              <a:gd name="connsiteX5" fmla="*/ 178480 w 2228619"/>
              <a:gd name="connsiteY5" fmla="*/ 72766 h 63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28619" h="633840">
                <a:moveTo>
                  <a:pt x="178480" y="72766"/>
                </a:moveTo>
                <a:cubicBezTo>
                  <a:pt x="-126320" y="159393"/>
                  <a:pt x="22871" y="483443"/>
                  <a:pt x="159229" y="573279"/>
                </a:cubicBezTo>
                <a:cubicBezTo>
                  <a:pt x="295587" y="663115"/>
                  <a:pt x="672577" y="610176"/>
                  <a:pt x="996627" y="611780"/>
                </a:cubicBezTo>
                <a:cubicBezTo>
                  <a:pt x="1320678" y="613384"/>
                  <a:pt x="1938299" y="675949"/>
                  <a:pt x="2103532" y="582905"/>
                </a:cubicBezTo>
                <a:cubicBezTo>
                  <a:pt x="2268765" y="489861"/>
                  <a:pt x="2307267" y="133726"/>
                  <a:pt x="1988029" y="53515"/>
                </a:cubicBezTo>
                <a:cubicBezTo>
                  <a:pt x="1668791" y="-26696"/>
                  <a:pt x="483280" y="-13861"/>
                  <a:pt x="178480" y="72766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964576" y="4253661"/>
            <a:ext cx="1368181" cy="1258781"/>
          </a:xfrm>
          <a:custGeom>
            <a:avLst/>
            <a:gdLst>
              <a:gd name="connsiteX0" fmla="*/ 123079 w 1368181"/>
              <a:gd name="connsiteY0" fmla="*/ 193211 h 1258781"/>
              <a:gd name="connsiteX1" fmla="*/ 729470 w 1368181"/>
              <a:gd name="connsiteY1" fmla="*/ 705 h 1258781"/>
              <a:gd name="connsiteX2" fmla="*/ 1355112 w 1368181"/>
              <a:gd name="connsiteY2" fmla="*/ 231712 h 1258781"/>
              <a:gd name="connsiteX3" fmla="*/ 1124106 w 1368181"/>
              <a:gd name="connsiteY3" fmla="*/ 635973 h 1258781"/>
              <a:gd name="connsiteX4" fmla="*/ 767971 w 1368181"/>
              <a:gd name="connsiteY4" fmla="*/ 751476 h 1258781"/>
              <a:gd name="connsiteX5" fmla="*/ 690969 w 1368181"/>
              <a:gd name="connsiteY5" fmla="*/ 1251990 h 1258781"/>
              <a:gd name="connsiteX6" fmla="*/ 46077 w 1368181"/>
              <a:gd name="connsiteY6" fmla="*/ 982482 h 1258781"/>
              <a:gd name="connsiteX7" fmla="*/ 123079 w 1368181"/>
              <a:gd name="connsiteY7" fmla="*/ 193211 h 125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8181" h="1258781">
                <a:moveTo>
                  <a:pt x="123079" y="193211"/>
                </a:moveTo>
                <a:cubicBezTo>
                  <a:pt x="236978" y="29582"/>
                  <a:pt x="524131" y="-5712"/>
                  <a:pt x="729470" y="705"/>
                </a:cubicBezTo>
                <a:cubicBezTo>
                  <a:pt x="934809" y="7122"/>
                  <a:pt x="1289339" y="125834"/>
                  <a:pt x="1355112" y="231712"/>
                </a:cubicBezTo>
                <a:cubicBezTo>
                  <a:pt x="1420885" y="337590"/>
                  <a:pt x="1221963" y="549346"/>
                  <a:pt x="1124106" y="635973"/>
                </a:cubicBezTo>
                <a:cubicBezTo>
                  <a:pt x="1026249" y="722600"/>
                  <a:pt x="840161" y="648807"/>
                  <a:pt x="767971" y="751476"/>
                </a:cubicBezTo>
                <a:cubicBezTo>
                  <a:pt x="695782" y="854146"/>
                  <a:pt x="811284" y="1213489"/>
                  <a:pt x="690969" y="1251990"/>
                </a:cubicBezTo>
                <a:cubicBezTo>
                  <a:pt x="570654" y="1290491"/>
                  <a:pt x="137517" y="1160549"/>
                  <a:pt x="46077" y="982482"/>
                </a:cubicBezTo>
                <a:cubicBezTo>
                  <a:pt x="-45363" y="804415"/>
                  <a:pt x="9180" y="356840"/>
                  <a:pt x="123079" y="193211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211286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Recall interrelationships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err="1"/>
              <a:t>Hypergraphs</a:t>
            </a:r>
            <a:r>
              <a:rPr lang="en-US" dirty="0"/>
              <a:t> can be transformed into regular graphs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20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#3: </a:t>
            </a:r>
            <a:r>
              <a:rPr lang="en-US" dirty="0" err="1"/>
              <a:t>Hypergraphs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Items in Data Set, Cardinality: n-</a:t>
            </a:r>
            <a:r>
              <a:rPr lang="en-US" sz="2400" dirty="0" err="1"/>
              <a:t>ary</a:t>
            </a:r>
            <a:r>
              <a:rPr lang="en-US" sz="2400" dirty="0"/>
              <a:t>)</a:t>
            </a:r>
            <a:endParaRPr lang="de-DE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1329956" y="4468739"/>
            <a:ext cx="1369836" cy="1480541"/>
            <a:chOff x="1329956" y="4468739"/>
            <a:chExt cx="1369836" cy="1480541"/>
          </a:xfrm>
        </p:grpSpPr>
        <p:sp>
          <p:nvSpPr>
            <p:cNvPr id="14" name="Oval 13"/>
            <p:cNvSpPr/>
            <p:nvPr/>
          </p:nvSpPr>
          <p:spPr>
            <a:xfrm rot="16200000">
              <a:off x="1331640" y="5100998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Oval 14"/>
            <p:cNvSpPr/>
            <p:nvPr/>
          </p:nvSpPr>
          <p:spPr>
            <a:xfrm rot="16200000">
              <a:off x="1329956" y="4468739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Oval 16"/>
            <p:cNvSpPr/>
            <p:nvPr/>
          </p:nvSpPr>
          <p:spPr>
            <a:xfrm rot="16200000">
              <a:off x="1907704" y="5100998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Oval 17"/>
            <p:cNvSpPr/>
            <p:nvPr/>
          </p:nvSpPr>
          <p:spPr>
            <a:xfrm rot="16200000">
              <a:off x="1906862" y="4468739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Oval 19"/>
            <p:cNvSpPr/>
            <p:nvPr/>
          </p:nvSpPr>
          <p:spPr>
            <a:xfrm rot="16200000">
              <a:off x="2483768" y="5100998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Oval 20"/>
            <p:cNvSpPr/>
            <p:nvPr/>
          </p:nvSpPr>
          <p:spPr>
            <a:xfrm rot="16200000">
              <a:off x="2483768" y="4468739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Oval 23"/>
            <p:cNvSpPr/>
            <p:nvPr/>
          </p:nvSpPr>
          <p:spPr>
            <a:xfrm rot="16200000">
              <a:off x="1342257" y="5733256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Oval 26"/>
            <p:cNvSpPr/>
            <p:nvPr/>
          </p:nvSpPr>
          <p:spPr>
            <a:xfrm rot="16200000">
              <a:off x="1913013" y="5733256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Oval 29"/>
            <p:cNvSpPr/>
            <p:nvPr/>
          </p:nvSpPr>
          <p:spPr>
            <a:xfrm rot="16200000">
              <a:off x="2483768" y="5733256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4242460" y="4508174"/>
            <a:ext cx="1369836" cy="1480541"/>
            <a:chOff x="1329956" y="4468739"/>
            <a:chExt cx="1369836" cy="1480541"/>
          </a:xfrm>
        </p:grpSpPr>
        <p:sp>
          <p:nvSpPr>
            <p:cNvPr id="82" name="Oval 81"/>
            <p:cNvSpPr/>
            <p:nvPr/>
          </p:nvSpPr>
          <p:spPr>
            <a:xfrm rot="16200000">
              <a:off x="1331640" y="5100998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3" name="Oval 82"/>
            <p:cNvSpPr/>
            <p:nvPr/>
          </p:nvSpPr>
          <p:spPr>
            <a:xfrm rot="16200000">
              <a:off x="1329956" y="4468739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" name="Oval 83"/>
            <p:cNvSpPr/>
            <p:nvPr/>
          </p:nvSpPr>
          <p:spPr>
            <a:xfrm rot="16200000">
              <a:off x="1907704" y="5100998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" name="Oval 84"/>
            <p:cNvSpPr/>
            <p:nvPr/>
          </p:nvSpPr>
          <p:spPr>
            <a:xfrm rot="16200000">
              <a:off x="1906862" y="4468739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" name="Oval 85"/>
            <p:cNvSpPr/>
            <p:nvPr/>
          </p:nvSpPr>
          <p:spPr>
            <a:xfrm rot="16200000">
              <a:off x="2483768" y="5100998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7" name="Oval 86"/>
            <p:cNvSpPr/>
            <p:nvPr/>
          </p:nvSpPr>
          <p:spPr>
            <a:xfrm rot="16200000">
              <a:off x="2483768" y="4468739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8" name="Oval 87"/>
            <p:cNvSpPr/>
            <p:nvPr/>
          </p:nvSpPr>
          <p:spPr>
            <a:xfrm rot="16200000">
              <a:off x="1342257" y="5733256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Oval 88"/>
            <p:cNvSpPr/>
            <p:nvPr/>
          </p:nvSpPr>
          <p:spPr>
            <a:xfrm rot="16200000">
              <a:off x="1913013" y="5733256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Oval 89"/>
            <p:cNvSpPr/>
            <p:nvPr/>
          </p:nvSpPr>
          <p:spPr>
            <a:xfrm rot="16200000">
              <a:off x="2483768" y="5733256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4350472" y="4616186"/>
            <a:ext cx="500530" cy="555883"/>
            <a:chOff x="4350472" y="4616186"/>
            <a:chExt cx="500530" cy="555883"/>
          </a:xfrm>
        </p:grpSpPr>
        <p:cxnSp>
          <p:nvCxnSpPr>
            <p:cNvPr id="92" name="Straight Connector 91"/>
            <p:cNvCxnSpPr>
              <a:stCxn id="83" idx="2"/>
              <a:endCxn id="82" idx="6"/>
            </p:cNvCxnSpPr>
            <p:nvPr/>
          </p:nvCxnSpPr>
          <p:spPr>
            <a:xfrm>
              <a:off x="4350472" y="4724198"/>
              <a:ext cx="1684" cy="416235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>
              <a:stCxn id="82" idx="5"/>
              <a:endCxn id="85" idx="1"/>
            </p:cNvCxnSpPr>
            <p:nvPr/>
          </p:nvCxnSpPr>
          <p:spPr>
            <a:xfrm flipV="1">
              <a:off x="4428532" y="4692562"/>
              <a:ext cx="422470" cy="479507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>
              <a:stCxn id="85" idx="0"/>
              <a:endCxn id="83" idx="4"/>
            </p:cNvCxnSpPr>
            <p:nvPr/>
          </p:nvCxnSpPr>
          <p:spPr>
            <a:xfrm flipH="1">
              <a:off x="4458484" y="4616186"/>
              <a:ext cx="360882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/>
          <p:cNvGrpSpPr/>
          <p:nvPr/>
        </p:nvGrpSpPr>
        <p:grpSpPr>
          <a:xfrm>
            <a:off x="5004596" y="5248445"/>
            <a:ext cx="499688" cy="555882"/>
            <a:chOff x="5004596" y="5248445"/>
            <a:chExt cx="499688" cy="555882"/>
          </a:xfrm>
        </p:grpSpPr>
        <p:cxnSp>
          <p:nvCxnSpPr>
            <p:cNvPr id="99" name="Straight Connector 98"/>
            <p:cNvCxnSpPr>
              <a:stCxn id="84" idx="4"/>
              <a:endCxn id="86" idx="0"/>
            </p:cNvCxnSpPr>
            <p:nvPr/>
          </p:nvCxnSpPr>
          <p:spPr>
            <a:xfrm>
              <a:off x="5036232" y="5248445"/>
              <a:ext cx="36004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>
              <a:stCxn id="86" idx="2"/>
              <a:endCxn id="90" idx="6"/>
            </p:cNvCxnSpPr>
            <p:nvPr/>
          </p:nvCxnSpPr>
          <p:spPr>
            <a:xfrm>
              <a:off x="5504284" y="5356457"/>
              <a:ext cx="0" cy="416234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>
              <a:stCxn id="84" idx="3"/>
              <a:endCxn id="90" idx="7"/>
            </p:cNvCxnSpPr>
            <p:nvPr/>
          </p:nvCxnSpPr>
          <p:spPr>
            <a:xfrm>
              <a:off x="5004596" y="5324821"/>
              <a:ext cx="423312" cy="479506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" name="Group 114"/>
          <p:cNvGrpSpPr/>
          <p:nvPr/>
        </p:nvGrpSpPr>
        <p:grpSpPr>
          <a:xfrm>
            <a:off x="4340994" y="5880703"/>
            <a:ext cx="1155031" cy="328632"/>
            <a:chOff x="4340994" y="5880703"/>
            <a:chExt cx="1155031" cy="328632"/>
          </a:xfrm>
        </p:grpSpPr>
        <p:cxnSp>
          <p:nvCxnSpPr>
            <p:cNvPr id="106" name="Straight Connector 105"/>
            <p:cNvCxnSpPr>
              <a:stCxn id="88" idx="4"/>
              <a:endCxn id="89" idx="0"/>
            </p:cNvCxnSpPr>
            <p:nvPr/>
          </p:nvCxnSpPr>
          <p:spPr>
            <a:xfrm>
              <a:off x="4470785" y="5880703"/>
              <a:ext cx="354732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>
              <a:stCxn id="89" idx="4"/>
              <a:endCxn id="90" idx="0"/>
            </p:cNvCxnSpPr>
            <p:nvPr/>
          </p:nvCxnSpPr>
          <p:spPr>
            <a:xfrm>
              <a:off x="5041541" y="5880703"/>
              <a:ext cx="354731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Freeform 108"/>
            <p:cNvSpPr/>
            <p:nvPr/>
          </p:nvSpPr>
          <p:spPr>
            <a:xfrm>
              <a:off x="4340994" y="5986914"/>
              <a:ext cx="1155031" cy="222421"/>
            </a:xfrm>
            <a:custGeom>
              <a:avLst/>
              <a:gdLst>
                <a:gd name="connsiteX0" fmla="*/ 0 w 1155031"/>
                <a:gd name="connsiteY0" fmla="*/ 0 h 222421"/>
                <a:gd name="connsiteX1" fmla="*/ 211755 w 1155031"/>
                <a:gd name="connsiteY1" fmla="*/ 192505 h 222421"/>
                <a:gd name="connsiteX2" fmla="*/ 991402 w 1155031"/>
                <a:gd name="connsiteY2" fmla="*/ 202130 h 222421"/>
                <a:gd name="connsiteX3" fmla="*/ 1155031 w 1155031"/>
                <a:gd name="connsiteY3" fmla="*/ 0 h 222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031" h="222421">
                  <a:moveTo>
                    <a:pt x="0" y="0"/>
                  </a:moveTo>
                  <a:cubicBezTo>
                    <a:pt x="23260" y="79408"/>
                    <a:pt x="46521" y="158817"/>
                    <a:pt x="211755" y="192505"/>
                  </a:cubicBezTo>
                  <a:cubicBezTo>
                    <a:pt x="376989" y="226193"/>
                    <a:pt x="834189" y="234214"/>
                    <a:pt x="991402" y="202130"/>
                  </a:cubicBezTo>
                  <a:cubicBezTo>
                    <a:pt x="1148615" y="170046"/>
                    <a:pt x="1130968" y="38501"/>
                    <a:pt x="1155031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Freeform 109"/>
          <p:cNvSpPr/>
          <p:nvPr/>
        </p:nvSpPr>
        <p:spPr>
          <a:xfrm>
            <a:off x="5496025" y="4292586"/>
            <a:ext cx="289107" cy="356416"/>
          </a:xfrm>
          <a:custGeom>
            <a:avLst/>
            <a:gdLst>
              <a:gd name="connsiteX0" fmla="*/ 0 w 289107"/>
              <a:gd name="connsiteY0" fmla="*/ 202412 h 356416"/>
              <a:gd name="connsiteX1" fmla="*/ 163630 w 289107"/>
              <a:gd name="connsiteY1" fmla="*/ 281 h 356416"/>
              <a:gd name="connsiteX2" fmla="*/ 288758 w 289107"/>
              <a:gd name="connsiteY2" fmla="*/ 240913 h 356416"/>
              <a:gd name="connsiteX3" fmla="*/ 125129 w 289107"/>
              <a:gd name="connsiteY3" fmla="*/ 356416 h 35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9107" h="356416">
                <a:moveTo>
                  <a:pt x="0" y="202412"/>
                </a:moveTo>
                <a:cubicBezTo>
                  <a:pt x="57752" y="98138"/>
                  <a:pt x="115504" y="-6136"/>
                  <a:pt x="163630" y="281"/>
                </a:cubicBezTo>
                <a:cubicBezTo>
                  <a:pt x="211756" y="6698"/>
                  <a:pt x="295175" y="181557"/>
                  <a:pt x="288758" y="240913"/>
                </a:cubicBezTo>
                <a:cubicBezTo>
                  <a:pt x="282341" y="300269"/>
                  <a:pt x="154005" y="338770"/>
                  <a:pt x="125129" y="35641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" name="Straight Connector 111"/>
          <p:cNvCxnSpPr>
            <a:stCxn id="82" idx="2"/>
            <a:endCxn id="88" idx="6"/>
          </p:cNvCxnSpPr>
          <p:nvPr/>
        </p:nvCxnSpPr>
        <p:spPr>
          <a:xfrm>
            <a:off x="4352156" y="5356457"/>
            <a:ext cx="10617" cy="416234"/>
          </a:xfrm>
          <a:prstGeom prst="line">
            <a:avLst/>
          </a:prstGeom>
          <a:ln w="317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Group 166"/>
          <p:cNvGrpSpPr/>
          <p:nvPr/>
        </p:nvGrpSpPr>
        <p:grpSpPr>
          <a:xfrm>
            <a:off x="6485712" y="4508684"/>
            <a:ext cx="1369836" cy="1480541"/>
            <a:chOff x="1329956" y="4468739"/>
            <a:chExt cx="1369836" cy="1480541"/>
          </a:xfrm>
        </p:grpSpPr>
        <p:sp>
          <p:nvSpPr>
            <p:cNvPr id="168" name="Oval 167"/>
            <p:cNvSpPr/>
            <p:nvPr/>
          </p:nvSpPr>
          <p:spPr>
            <a:xfrm rot="16200000">
              <a:off x="1331640" y="5100998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9" name="Oval 168"/>
            <p:cNvSpPr/>
            <p:nvPr/>
          </p:nvSpPr>
          <p:spPr>
            <a:xfrm rot="16200000">
              <a:off x="1329956" y="4468739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0" name="Oval 169"/>
            <p:cNvSpPr/>
            <p:nvPr/>
          </p:nvSpPr>
          <p:spPr>
            <a:xfrm rot="16200000">
              <a:off x="1907704" y="5100998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1" name="Oval 170"/>
            <p:cNvSpPr/>
            <p:nvPr/>
          </p:nvSpPr>
          <p:spPr>
            <a:xfrm rot="16200000">
              <a:off x="1906862" y="4468739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2" name="Oval 171"/>
            <p:cNvSpPr/>
            <p:nvPr/>
          </p:nvSpPr>
          <p:spPr>
            <a:xfrm rot="16200000">
              <a:off x="2483768" y="5100998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3" name="Oval 172"/>
            <p:cNvSpPr/>
            <p:nvPr/>
          </p:nvSpPr>
          <p:spPr>
            <a:xfrm rot="16200000">
              <a:off x="2483768" y="4468739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4" name="Oval 173"/>
            <p:cNvSpPr/>
            <p:nvPr/>
          </p:nvSpPr>
          <p:spPr>
            <a:xfrm rot="16200000">
              <a:off x="1342257" y="5733256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5" name="Oval 174"/>
            <p:cNvSpPr/>
            <p:nvPr/>
          </p:nvSpPr>
          <p:spPr>
            <a:xfrm rot="16200000">
              <a:off x="1913013" y="5733256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6" name="Oval 175"/>
            <p:cNvSpPr/>
            <p:nvPr/>
          </p:nvSpPr>
          <p:spPr>
            <a:xfrm rot="16200000">
              <a:off x="2483768" y="5733256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26" name="Group 225"/>
          <p:cNvGrpSpPr/>
          <p:nvPr/>
        </p:nvGrpSpPr>
        <p:grpSpPr>
          <a:xfrm>
            <a:off x="6670100" y="4693072"/>
            <a:ext cx="424154" cy="479507"/>
            <a:chOff x="6670100" y="4693072"/>
            <a:chExt cx="424154" cy="479507"/>
          </a:xfrm>
        </p:grpSpPr>
        <p:cxnSp>
          <p:nvCxnSpPr>
            <p:cNvPr id="178" name="Straight Connector 177"/>
            <p:cNvCxnSpPr>
              <a:stCxn id="191" idx="1"/>
              <a:endCxn id="168" idx="5"/>
            </p:cNvCxnSpPr>
            <p:nvPr/>
          </p:nvCxnSpPr>
          <p:spPr>
            <a:xfrm flipH="1">
              <a:off x="6671784" y="5007552"/>
              <a:ext cx="134017" cy="165027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>
              <a:stCxn id="191" idx="5"/>
              <a:endCxn id="171" idx="1"/>
            </p:cNvCxnSpPr>
            <p:nvPr/>
          </p:nvCxnSpPr>
          <p:spPr>
            <a:xfrm flipV="1">
              <a:off x="6958553" y="4693072"/>
              <a:ext cx="135701" cy="161728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>
              <a:stCxn id="191" idx="7"/>
              <a:endCxn id="169" idx="3"/>
            </p:cNvCxnSpPr>
            <p:nvPr/>
          </p:nvCxnSpPr>
          <p:spPr>
            <a:xfrm flipH="1" flipV="1">
              <a:off x="6670100" y="4693072"/>
              <a:ext cx="135701" cy="161728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/>
            <p:cNvSpPr/>
            <p:nvPr/>
          </p:nvSpPr>
          <p:spPr>
            <a:xfrm rot="16200000">
              <a:off x="6774165" y="4823164"/>
              <a:ext cx="216024" cy="216024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27" name="Group 226"/>
          <p:cNvGrpSpPr/>
          <p:nvPr/>
        </p:nvGrpSpPr>
        <p:grpSpPr>
          <a:xfrm>
            <a:off x="7247848" y="5325331"/>
            <a:ext cx="423312" cy="479506"/>
            <a:chOff x="7247848" y="5325331"/>
            <a:chExt cx="423312" cy="479506"/>
          </a:xfrm>
        </p:grpSpPr>
        <p:cxnSp>
          <p:nvCxnSpPr>
            <p:cNvPr id="182" name="Straight Connector 181"/>
            <p:cNvCxnSpPr>
              <a:stCxn id="198" idx="5"/>
              <a:endCxn id="172" idx="1"/>
            </p:cNvCxnSpPr>
            <p:nvPr/>
          </p:nvCxnSpPr>
          <p:spPr>
            <a:xfrm flipV="1">
              <a:off x="7535880" y="5325331"/>
              <a:ext cx="135280" cy="140721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>
              <a:stCxn id="198" idx="3"/>
              <a:endCxn id="176" idx="7"/>
            </p:cNvCxnSpPr>
            <p:nvPr/>
          </p:nvCxnSpPr>
          <p:spPr>
            <a:xfrm>
              <a:off x="7535880" y="5618804"/>
              <a:ext cx="135280" cy="186033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>
              <a:stCxn id="170" idx="3"/>
              <a:endCxn id="198" idx="7"/>
            </p:cNvCxnSpPr>
            <p:nvPr/>
          </p:nvCxnSpPr>
          <p:spPr>
            <a:xfrm>
              <a:off x="7247848" y="5325331"/>
              <a:ext cx="135280" cy="140721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Oval 197"/>
            <p:cNvSpPr/>
            <p:nvPr/>
          </p:nvSpPr>
          <p:spPr>
            <a:xfrm rot="16200000">
              <a:off x="7351492" y="5434416"/>
              <a:ext cx="216024" cy="216024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30" name="Group 229"/>
          <p:cNvGrpSpPr/>
          <p:nvPr/>
        </p:nvGrpSpPr>
        <p:grpSpPr>
          <a:xfrm>
            <a:off x="7823912" y="4225254"/>
            <a:ext cx="383954" cy="315066"/>
            <a:chOff x="7823912" y="4225254"/>
            <a:chExt cx="383954" cy="315066"/>
          </a:xfrm>
        </p:grpSpPr>
        <p:sp>
          <p:nvSpPr>
            <p:cNvPr id="205" name="Oval 204"/>
            <p:cNvSpPr/>
            <p:nvPr/>
          </p:nvSpPr>
          <p:spPr>
            <a:xfrm rot="16200000">
              <a:off x="7991842" y="4225254"/>
              <a:ext cx="216024" cy="216024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206" name="Straight Connector 205"/>
            <p:cNvCxnSpPr>
              <a:stCxn id="173" idx="5"/>
              <a:endCxn id="205" idx="1"/>
            </p:cNvCxnSpPr>
            <p:nvPr/>
          </p:nvCxnSpPr>
          <p:spPr>
            <a:xfrm flipV="1">
              <a:off x="7823912" y="4409642"/>
              <a:ext cx="199566" cy="130678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8" name="Group 227"/>
          <p:cNvGrpSpPr/>
          <p:nvPr/>
        </p:nvGrpSpPr>
        <p:grpSpPr>
          <a:xfrm>
            <a:off x="6682401" y="5957589"/>
            <a:ext cx="988759" cy="467770"/>
            <a:chOff x="6682401" y="5957589"/>
            <a:chExt cx="988759" cy="467770"/>
          </a:xfrm>
        </p:grpSpPr>
        <p:sp>
          <p:nvSpPr>
            <p:cNvPr id="210" name="Oval 209"/>
            <p:cNvSpPr/>
            <p:nvPr/>
          </p:nvSpPr>
          <p:spPr>
            <a:xfrm rot="16200000">
              <a:off x="7072243" y="6209335"/>
              <a:ext cx="216024" cy="216024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211" name="Straight Connector 210"/>
            <p:cNvCxnSpPr>
              <a:stCxn id="174" idx="3"/>
              <a:endCxn id="210" idx="7"/>
            </p:cNvCxnSpPr>
            <p:nvPr/>
          </p:nvCxnSpPr>
          <p:spPr>
            <a:xfrm>
              <a:off x="6682401" y="5957589"/>
              <a:ext cx="421478" cy="283382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>
              <a:stCxn id="175" idx="2"/>
              <a:endCxn id="210" idx="6"/>
            </p:cNvCxnSpPr>
            <p:nvPr/>
          </p:nvCxnSpPr>
          <p:spPr>
            <a:xfrm>
              <a:off x="7176781" y="5989225"/>
              <a:ext cx="3474" cy="22011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>
              <a:stCxn id="176" idx="1"/>
              <a:endCxn id="210" idx="5"/>
            </p:cNvCxnSpPr>
            <p:nvPr/>
          </p:nvCxnSpPr>
          <p:spPr>
            <a:xfrm flipH="1">
              <a:off x="7256631" y="5957589"/>
              <a:ext cx="414529" cy="283382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9" name="Group 228"/>
          <p:cNvGrpSpPr/>
          <p:nvPr/>
        </p:nvGrpSpPr>
        <p:grpSpPr>
          <a:xfrm>
            <a:off x="6495337" y="5356967"/>
            <a:ext cx="216024" cy="416234"/>
            <a:chOff x="6495337" y="5356967"/>
            <a:chExt cx="216024" cy="416234"/>
          </a:xfrm>
        </p:grpSpPr>
        <p:cxnSp>
          <p:nvCxnSpPr>
            <p:cNvPr id="190" name="Straight Connector 189"/>
            <p:cNvCxnSpPr>
              <a:stCxn id="168" idx="2"/>
              <a:endCxn id="220" idx="6"/>
            </p:cNvCxnSpPr>
            <p:nvPr/>
          </p:nvCxnSpPr>
          <p:spPr>
            <a:xfrm>
              <a:off x="6595408" y="5356967"/>
              <a:ext cx="7941" cy="99595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/>
            <p:cNvSpPr/>
            <p:nvPr/>
          </p:nvSpPr>
          <p:spPr>
            <a:xfrm rot="16200000">
              <a:off x="6495337" y="5456562"/>
              <a:ext cx="216024" cy="216024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223" name="Straight Connector 222"/>
            <p:cNvCxnSpPr>
              <a:stCxn id="220" idx="2"/>
              <a:endCxn id="174" idx="6"/>
            </p:cNvCxnSpPr>
            <p:nvPr/>
          </p:nvCxnSpPr>
          <p:spPr>
            <a:xfrm>
              <a:off x="6603349" y="5672586"/>
              <a:ext cx="2676" cy="100615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1402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Relationship: a number of items are related,</a:t>
            </a:r>
            <a:br>
              <a:rPr lang="en-US" dirty="0"/>
            </a:br>
            <a:r>
              <a:rPr lang="en-US" dirty="0" err="1"/>
              <a:t>iff</a:t>
            </a:r>
            <a:r>
              <a:rPr lang="en-US" dirty="0"/>
              <a:t> they belong to the same cluster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Common visual</a:t>
            </a:r>
            <a:br>
              <a:rPr lang="en-US" dirty="0"/>
            </a:br>
            <a:r>
              <a:rPr lang="en-US" dirty="0"/>
              <a:t>representation:</a:t>
            </a:r>
            <a:br>
              <a:rPr lang="en-US" dirty="0"/>
            </a:br>
            <a:r>
              <a:rPr lang="en-US" dirty="0"/>
              <a:t>Scatterplot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21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#4: Clustered Data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Items in Data Set, Cardinality: n-</a:t>
            </a:r>
            <a:r>
              <a:rPr lang="en-US" sz="2400" dirty="0" err="1"/>
              <a:t>ary</a:t>
            </a:r>
            <a:r>
              <a:rPr lang="en-US" sz="2400" dirty="0"/>
              <a:t>)</a:t>
            </a:r>
            <a:endParaRPr lang="de-DE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395536" y="3042454"/>
            <a:ext cx="8202640" cy="3271895"/>
            <a:chOff x="395536" y="3042454"/>
            <a:chExt cx="8202640" cy="3271895"/>
          </a:xfrm>
        </p:grpSpPr>
        <p:pic>
          <p:nvPicPr>
            <p:cNvPr id="1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39952" y="3042454"/>
              <a:ext cx="4458224" cy="327189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395536" y="5590981"/>
              <a:ext cx="37585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dirty="0"/>
                <a:t>Image </a:t>
              </a:r>
              <a:r>
                <a:rPr lang="de-DE" dirty="0" err="1"/>
                <a:t>taken</a:t>
              </a:r>
              <a:r>
                <a:rPr lang="de-DE" dirty="0"/>
                <a:t> </a:t>
              </a:r>
              <a:r>
                <a:rPr lang="de-DE" dirty="0" err="1"/>
                <a:t>from</a:t>
              </a:r>
              <a:br>
                <a:rPr lang="de-DE" dirty="0"/>
              </a:br>
              <a:r>
                <a:rPr lang="de-DE" dirty="0" err="1"/>
                <a:t>Luboschik</a:t>
              </a:r>
              <a:r>
                <a:rPr lang="de-DE" dirty="0"/>
                <a:t> et al. (2010)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7224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i="1" dirty="0"/>
              <a:t>Clustering is the division of data into groups of similar objects.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b="1" dirty="0"/>
              <a:t>given: </a:t>
            </a:r>
            <a:r>
              <a:rPr lang="en-US" dirty="0"/>
              <a:t>a (dis-)similarity measure/matrix</a:t>
            </a:r>
          </a:p>
          <a:p>
            <a:pPr marL="1079500" lvl="3" indent="-457200">
              <a:lnSpc>
                <a:spcPct val="60000"/>
              </a:lnSpc>
              <a:buFont typeface="Arial" pitchFamily="34" charset="0"/>
              <a:buChar char="•"/>
            </a:pPr>
            <a:r>
              <a:rPr lang="en-US" sz="2800" dirty="0"/>
              <a:t>n-dimensional, numerical data: Euclidean Distance</a:t>
            </a:r>
          </a:p>
          <a:p>
            <a:pPr marL="1079500" lvl="3" indent="-457200">
              <a:lnSpc>
                <a:spcPct val="60000"/>
              </a:lnSpc>
              <a:buFont typeface="Arial" pitchFamily="34" charset="0"/>
              <a:buChar char="•"/>
            </a:pPr>
            <a:r>
              <a:rPr lang="en-US" sz="2800" dirty="0"/>
              <a:t>network data: Graph-theoretic Distance</a:t>
            </a:r>
          </a:p>
          <a:p>
            <a:pPr marL="1079500" lvl="3" indent="-457200">
              <a:lnSpc>
                <a:spcPct val="60000"/>
              </a:lnSpc>
              <a:buFont typeface="Arial" pitchFamily="34" charset="0"/>
              <a:buChar char="•"/>
            </a:pPr>
            <a:r>
              <a:rPr lang="en-US" sz="2800" dirty="0"/>
              <a:t>strings of text: Edit Distance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b="1" dirty="0"/>
              <a:t>sought: </a:t>
            </a:r>
            <a:r>
              <a:rPr lang="en-US" dirty="0"/>
              <a:t>a grouping of the data w.r.t. that measure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22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#4: Clustered Data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Items in Data Set, Cardinality: n-</a:t>
            </a:r>
            <a:r>
              <a:rPr lang="en-US" sz="2400" dirty="0" err="1"/>
              <a:t>ary</a:t>
            </a:r>
            <a:r>
              <a:rPr lang="en-US" sz="2400" dirty="0"/>
              <a:t>)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672505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75632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What makes a good grouping?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2800" b="1" dirty="0"/>
              <a:t>Compact: </a:t>
            </a:r>
            <a:r>
              <a:rPr lang="en-US" sz="2800" dirty="0"/>
              <a:t>elements in cluster are similar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2800" b="1" dirty="0"/>
              <a:t>Separated: </a:t>
            </a:r>
            <a:r>
              <a:rPr lang="en-US" sz="2800" dirty="0"/>
              <a:t>clusters are different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2800" b="1" dirty="0"/>
              <a:t>Balanced: </a:t>
            </a:r>
            <a:r>
              <a:rPr lang="en-US" sz="2800" dirty="0"/>
              <a:t>cluster membership is equally probable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2800" b="1" dirty="0"/>
              <a:t>Parsimonious: </a:t>
            </a:r>
            <a:r>
              <a:rPr lang="en-US" sz="2800" dirty="0"/>
              <a:t>much fewer clusters than data objects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23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#4: Clustered Data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Items in Data Set, Cardinality: n-</a:t>
            </a:r>
            <a:r>
              <a:rPr lang="en-US" sz="2400" dirty="0" err="1"/>
              <a:t>ary</a:t>
            </a:r>
            <a:r>
              <a:rPr lang="en-US" sz="2400" dirty="0"/>
              <a:t>)</a:t>
            </a:r>
            <a:endParaRPr lang="de-DE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292080" y="5939988"/>
            <a:ext cx="375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Source: Cosma </a:t>
            </a:r>
            <a:r>
              <a:rPr lang="de-DE" dirty="0" err="1"/>
              <a:t>Shalizi</a:t>
            </a:r>
            <a:r>
              <a:rPr lang="de-DE" dirty="0"/>
              <a:t> (2009)</a:t>
            </a:r>
          </a:p>
        </p:txBody>
      </p:sp>
    </p:spTree>
    <p:extLst>
      <p:ext uri="{BB962C8B-B14F-4D97-AF65-F5344CB8AC3E}">
        <p14:creationId xmlns:p14="http://schemas.microsoft.com/office/powerpoint/2010/main" val="121242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7563214" cy="4709119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Directionality of the clustering: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2800" b="1" dirty="0"/>
              <a:t>Top-down: </a:t>
            </a:r>
            <a:r>
              <a:rPr lang="en-US" sz="2800" dirty="0"/>
              <a:t>divisive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2800" b="1" dirty="0"/>
              <a:t>Bottom-up: </a:t>
            </a:r>
            <a:r>
              <a:rPr lang="en-US" sz="2800" dirty="0"/>
              <a:t>agglomerative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Linkage metrics: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2800" b="1" dirty="0"/>
              <a:t>Single Linkage: </a:t>
            </a:r>
            <a:r>
              <a:rPr lang="en-US" sz="2800" dirty="0"/>
              <a:t>nearest neighbor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2800" b="1" dirty="0"/>
              <a:t>Complete Linkage: </a:t>
            </a:r>
            <a:r>
              <a:rPr lang="en-US" sz="2800" dirty="0"/>
              <a:t>farthest neighbor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2800" b="1" dirty="0"/>
              <a:t>Average Linkage: </a:t>
            </a:r>
            <a:r>
              <a:rPr lang="en-US" sz="2800" dirty="0"/>
              <a:t>all neighbors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24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#4: Clustered Data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Items in Data Set, Cardinality: n-</a:t>
            </a:r>
            <a:r>
              <a:rPr lang="en-US" sz="2400" dirty="0" err="1"/>
              <a:t>ary</a:t>
            </a:r>
            <a:r>
              <a:rPr lang="en-US" sz="2400" dirty="0"/>
              <a:t>)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75580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25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#4: Clustered Data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Items in Data Set, Cardinality: n-</a:t>
            </a:r>
            <a:r>
              <a:rPr lang="en-US" sz="2400" dirty="0" err="1"/>
              <a:t>ary</a:t>
            </a:r>
            <a:r>
              <a:rPr lang="en-US" sz="2400" dirty="0"/>
              <a:t>)</a:t>
            </a:r>
            <a:endParaRPr lang="de-DE" sz="24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55576" y="2060848"/>
            <a:ext cx="4991525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119195" y="5805264"/>
            <a:ext cx="2327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Images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br>
              <a:rPr lang="de-DE" dirty="0"/>
            </a:br>
            <a:r>
              <a:rPr lang="de-DE" dirty="0"/>
              <a:t>Jonathan Taylor (2010)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987643" y="2060848"/>
            <a:ext cx="2458781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3437717" y="5661248"/>
            <a:ext cx="2520280" cy="6840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tends to construct chains of clusters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27584" y="5301208"/>
            <a:ext cx="2520280" cy="1040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tends to construct small, evenly sized clusters</a:t>
            </a:r>
          </a:p>
        </p:txBody>
      </p:sp>
    </p:spTree>
    <p:extLst>
      <p:ext uri="{BB962C8B-B14F-4D97-AF65-F5344CB8AC3E}">
        <p14:creationId xmlns:p14="http://schemas.microsoft.com/office/powerpoint/2010/main" val="1114648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26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#4: Clustered Data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Items in Data Set, Cardinality: n-</a:t>
            </a:r>
            <a:r>
              <a:rPr lang="en-US" sz="2400" dirty="0" err="1"/>
              <a:t>ary</a:t>
            </a:r>
            <a:r>
              <a:rPr lang="en-US" sz="2400" dirty="0"/>
              <a:t>)</a:t>
            </a:r>
            <a:endParaRPr lang="de-DE" sz="2400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251238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Consensus Clustering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2800" dirty="0"/>
              <a:t>NP complete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Heuristics: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de-DE" sz="2800" b="1" dirty="0"/>
              <a:t>Quantitative/</a:t>
            </a:r>
            <a:r>
              <a:rPr lang="de-DE" sz="2800" b="1" dirty="0" err="1"/>
              <a:t>metric-based</a:t>
            </a:r>
            <a:r>
              <a:rPr lang="de-DE" sz="2800" b="1" dirty="0"/>
              <a:t>: CSPA</a:t>
            </a:r>
            <a:br>
              <a:rPr lang="de-DE" sz="2800" b="1" dirty="0"/>
            </a:br>
            <a:r>
              <a:rPr lang="de-DE" sz="2800" dirty="0" err="1"/>
              <a:t>Cluster-based</a:t>
            </a:r>
            <a:r>
              <a:rPr lang="de-DE" sz="2800" dirty="0"/>
              <a:t> </a:t>
            </a:r>
            <a:r>
              <a:rPr lang="de-DE" sz="2800" dirty="0" err="1"/>
              <a:t>Similarity</a:t>
            </a:r>
            <a:r>
              <a:rPr lang="de-DE" sz="2800" dirty="0"/>
              <a:t> </a:t>
            </a:r>
            <a:r>
              <a:rPr lang="de-DE" sz="2800" dirty="0" err="1"/>
              <a:t>Partitioning</a:t>
            </a:r>
            <a:r>
              <a:rPr lang="de-DE" sz="2800" dirty="0"/>
              <a:t> </a:t>
            </a:r>
            <a:r>
              <a:rPr lang="de-DE" sz="2800" dirty="0" err="1"/>
              <a:t>Algorithm</a:t>
            </a:r>
            <a:endParaRPr lang="de-DE" sz="2800" dirty="0"/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2800" b="1" dirty="0"/>
              <a:t>Structural/graph-based: HGPA</a:t>
            </a:r>
            <a:br>
              <a:rPr lang="en-US" sz="2800" dirty="0"/>
            </a:br>
            <a:r>
              <a:rPr lang="en-US" sz="2800" dirty="0"/>
              <a:t>Hyper-Graph Partitioning Algorithm</a:t>
            </a:r>
          </a:p>
        </p:txBody>
      </p:sp>
    </p:spTree>
    <p:extLst>
      <p:ext uri="{BB962C8B-B14F-4D97-AF65-F5344CB8AC3E}">
        <p14:creationId xmlns:p14="http://schemas.microsoft.com/office/powerpoint/2010/main" val="47059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Relationship: two clusters are related, </a:t>
            </a:r>
            <a:r>
              <a:rPr lang="en-US" dirty="0" err="1"/>
              <a:t>iff</a:t>
            </a:r>
            <a:br>
              <a:rPr lang="en-US" dirty="0"/>
            </a:br>
            <a:r>
              <a:rPr lang="en-US" dirty="0"/>
              <a:t>they share data items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Common visual representation: Ribbons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27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#5: Matchmaker/</a:t>
            </a:r>
            <a:r>
              <a:rPr lang="en-US" dirty="0" err="1"/>
              <a:t>VisBricks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Clusters in Data Set, Cardinality: binary)</a:t>
            </a:r>
            <a:endParaRPr lang="de-DE" sz="24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504" y="3789040"/>
            <a:ext cx="4608512" cy="2510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2" descr="G:\Data\Documents\Habil\publications\accepted\2011 InfoVis Alex\2011_10_InfoVis_VisBricks\figures\teaser.pn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62899" y="3865202"/>
            <a:ext cx="4434956" cy="2372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50060" y="5987696"/>
            <a:ext cx="3374751" cy="369332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Lex et al. (2010)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193001" y="5987696"/>
            <a:ext cx="3374751" cy="369332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Lex et al. (2011)</a:t>
            </a:r>
          </a:p>
        </p:txBody>
      </p:sp>
    </p:spTree>
    <p:extLst>
      <p:ext uri="{BB962C8B-B14F-4D97-AF65-F5344CB8AC3E}">
        <p14:creationId xmlns:p14="http://schemas.microsoft.com/office/powerpoint/2010/main" val="6162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r>
              <a:rPr lang="en-US" dirty="0"/>
              <a:t>Matchmaker: Clusters of the whole data set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28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#5: Matchmaker/</a:t>
            </a:r>
            <a:r>
              <a:rPr lang="en-US" dirty="0" err="1"/>
              <a:t>VisBricks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Clusters in Data Set, Cardinality: binary)</a:t>
            </a:r>
            <a:endParaRPr lang="de-DE" sz="24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1600" y="2564904"/>
            <a:ext cx="7632848" cy="4157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 rot="16200000">
            <a:off x="7026883" y="4869326"/>
            <a:ext cx="3374751" cy="369332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Lex et al. (2010)</a:t>
            </a:r>
          </a:p>
        </p:txBody>
      </p:sp>
    </p:spTree>
    <p:extLst>
      <p:ext uri="{BB962C8B-B14F-4D97-AF65-F5344CB8AC3E}">
        <p14:creationId xmlns:p14="http://schemas.microsoft.com/office/powerpoint/2010/main" val="34346862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r>
              <a:rPr lang="en-US" dirty="0" err="1"/>
              <a:t>VisBricks</a:t>
            </a:r>
            <a:r>
              <a:rPr lang="en-US" dirty="0"/>
              <a:t>: Clusters of dimensional subsets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29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#5: Matchmaker/</a:t>
            </a:r>
            <a:r>
              <a:rPr lang="en-US" dirty="0" err="1"/>
              <a:t>VisBricks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1196752"/>
            <a:ext cx="860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Clusters in Data Set, Cardinality: binary)</a:t>
            </a:r>
            <a:endParaRPr lang="de-DE" sz="2400" dirty="0"/>
          </a:p>
        </p:txBody>
      </p:sp>
      <p:pic>
        <p:nvPicPr>
          <p:cNvPr id="11" name="Picture 2" descr="G:\Data\Documents\Habil\publications\accepted\2011 InfoVis Alex\2011_10_InfoVis_VisBricks\figures\teas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5616" y="2661143"/>
            <a:ext cx="7503251" cy="4013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 rot="16200000">
            <a:off x="7130946" y="4480412"/>
            <a:ext cx="3374751" cy="369332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Lex et al. (2011)</a:t>
            </a:r>
          </a:p>
        </p:txBody>
      </p:sp>
    </p:spTree>
    <p:extLst>
      <p:ext uri="{BB962C8B-B14F-4D97-AF65-F5344CB8AC3E}">
        <p14:creationId xmlns:p14="http://schemas.microsoft.com/office/powerpoint/2010/main" val="486268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Linking What Belongs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363272" cy="4997151"/>
          </a:xfrm>
        </p:spPr>
        <p:txBody>
          <a:bodyPr>
            <a:normAutofit/>
          </a:bodyPr>
          <a:lstStyle/>
          <a:p>
            <a:r>
              <a:rPr lang="en-US" dirty="0"/>
              <a:t>Fulfilling the criterion of being </a:t>
            </a:r>
            <a:r>
              <a:rPr lang="en-US" dirty="0">
                <a:solidFill>
                  <a:srgbClr val="00ACDC"/>
                </a:solidFill>
              </a:rPr>
              <a:t>expressive</a:t>
            </a:r>
            <a:r>
              <a:rPr lang="en-US" dirty="0"/>
              <a:t>, we want to link “stuff” that it is</a:t>
            </a:r>
          </a:p>
          <a:p>
            <a:pPr algn="ctr"/>
            <a:r>
              <a:rPr lang="en-US" dirty="0"/>
              <a:t>Related, Associated, Connected, Affiliated,…</a:t>
            </a:r>
          </a:p>
          <a:p>
            <a:pPr algn="ctr"/>
            <a:endParaRPr lang="en-US" sz="1600" dirty="0"/>
          </a:p>
          <a:p>
            <a:r>
              <a:rPr lang="en-US" i="1" dirty="0"/>
              <a:t>“When two objects, qualities, classes, or attributes, viewed together by the mind, are seen under some </a:t>
            </a:r>
            <a:r>
              <a:rPr lang="en-US" i="1" dirty="0" err="1"/>
              <a:t>connexion</a:t>
            </a:r>
            <a:r>
              <a:rPr lang="en-US" i="1" dirty="0"/>
              <a:t>, that </a:t>
            </a:r>
            <a:r>
              <a:rPr lang="en-US" i="1" dirty="0" err="1"/>
              <a:t>connexion</a:t>
            </a:r>
            <a:r>
              <a:rPr lang="en-US" i="1" dirty="0"/>
              <a:t> is called a relation.”</a:t>
            </a:r>
            <a:r>
              <a:rPr lang="en-US" dirty="0"/>
              <a:t>       —Augustus De Morgan (1858)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6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Relationship: two clusters are related, </a:t>
            </a:r>
            <a:r>
              <a:rPr lang="en-US" dirty="0" err="1"/>
              <a:t>iff</a:t>
            </a:r>
            <a:br>
              <a:rPr lang="en-US" dirty="0"/>
            </a:br>
            <a:r>
              <a:rPr lang="en-US" dirty="0"/>
              <a:t>they contain data with the same keys (IDs)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Common visual</a:t>
            </a:r>
            <a:br>
              <a:rPr lang="en-US" dirty="0"/>
            </a:br>
            <a:r>
              <a:rPr lang="en-US" dirty="0"/>
              <a:t>representation:</a:t>
            </a:r>
            <a:br>
              <a:rPr lang="en-US" dirty="0"/>
            </a:br>
            <a:r>
              <a:rPr lang="en-US" dirty="0"/>
              <a:t>Ribbons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30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#6: </a:t>
            </a:r>
            <a:r>
              <a:rPr lang="en-US" dirty="0" err="1"/>
              <a:t>StratomeX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196752"/>
            <a:ext cx="8860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Clusters in Landscape, Cardinality: binary)</a:t>
            </a:r>
            <a:endParaRPr lang="de-DE" sz="2400" dirty="0"/>
          </a:p>
        </p:txBody>
      </p:sp>
      <p:pic>
        <p:nvPicPr>
          <p:cNvPr id="3074" name="Picture 2" descr="G:\Data\Documents\Habil\publications\accepted\2012 EuroVis\paper\figures\case_study\classical_glioma_egfr-cnv_surviva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56707" y="3068960"/>
            <a:ext cx="4719749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99479" y="5662989"/>
            <a:ext cx="3374751" cy="646331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br>
              <a:rPr lang="de-DE" dirty="0"/>
            </a:br>
            <a:r>
              <a:rPr lang="de-DE" dirty="0"/>
              <a:t>Lex et al. (2012)</a:t>
            </a:r>
          </a:p>
        </p:txBody>
      </p:sp>
    </p:spTree>
    <p:extLst>
      <p:ext uri="{BB962C8B-B14F-4D97-AF65-F5344CB8AC3E}">
        <p14:creationId xmlns:p14="http://schemas.microsoft.com/office/powerpoint/2010/main" val="694411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 err="1"/>
              <a:t>StratomeX</a:t>
            </a:r>
            <a:r>
              <a:rPr lang="en-US" dirty="0"/>
              <a:t>: Clusters of different data sets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31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#6: </a:t>
            </a:r>
            <a:r>
              <a:rPr lang="en-US" dirty="0" err="1"/>
              <a:t>StratomeX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196752"/>
            <a:ext cx="8860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Clusters in Landscape, Cardinality: binary)</a:t>
            </a:r>
            <a:endParaRPr lang="de-DE" sz="2400" dirty="0"/>
          </a:p>
        </p:txBody>
      </p:sp>
      <p:pic>
        <p:nvPicPr>
          <p:cNvPr id="3074" name="Picture 2" descr="G:\Data\Documents\Habil\publications\accepted\2012 EuroVis\paper\figures\case_study\classical_glioma_egfr-cnv_surviva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5616" y="2636910"/>
            <a:ext cx="6840760" cy="400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 rot="16200000">
            <a:off x="6477550" y="4380245"/>
            <a:ext cx="3374751" cy="369332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Lex et al. (2012)</a:t>
            </a:r>
          </a:p>
        </p:txBody>
      </p:sp>
    </p:spTree>
    <p:extLst>
      <p:ext uri="{BB962C8B-B14F-4D97-AF65-F5344CB8AC3E}">
        <p14:creationId xmlns:p14="http://schemas.microsoft.com/office/powerpoint/2010/main" val="30330029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Relationship: two data sets are related, </a:t>
            </a:r>
            <a:r>
              <a:rPr lang="en-US" dirty="0" err="1"/>
              <a:t>iff</a:t>
            </a:r>
            <a:br>
              <a:rPr lang="en-US" dirty="0"/>
            </a:br>
            <a:r>
              <a:rPr lang="en-US" dirty="0"/>
              <a:t>they contain data with the same keys (IDs)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Common visual</a:t>
            </a:r>
            <a:br>
              <a:rPr lang="en-US" dirty="0"/>
            </a:br>
            <a:r>
              <a:rPr lang="en-US" dirty="0"/>
              <a:t>representation:</a:t>
            </a:r>
            <a:br>
              <a:rPr lang="en-US" dirty="0"/>
            </a:br>
            <a:r>
              <a:rPr lang="en-US" dirty="0"/>
              <a:t>Graph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32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#7: </a:t>
            </a:r>
            <a:r>
              <a:rPr lang="en-US" dirty="0" err="1"/>
              <a:t>StratomeX</a:t>
            </a:r>
            <a:r>
              <a:rPr lang="en-US" dirty="0"/>
              <a:t> DVI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196752"/>
            <a:ext cx="8860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Data, Elements: Data Sets in Landscape, Cardinality: binary)</a:t>
            </a:r>
            <a:endParaRPr lang="de-DE" sz="2400" dirty="0"/>
          </a:p>
        </p:txBody>
      </p:sp>
      <p:pic>
        <p:nvPicPr>
          <p:cNvPr id="2050" name="Picture 2" descr="G:\Data\Documents\Habil\publications\accepted\2012 EuroVis\copy_number_data_graph.png"/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883976" y="3110962"/>
            <a:ext cx="5152520" cy="3145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53233" y="5662989"/>
            <a:ext cx="3374751" cy="646331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br>
              <a:rPr lang="de-DE" dirty="0"/>
            </a:br>
            <a:r>
              <a:rPr lang="de-DE" dirty="0"/>
              <a:t>Lex et al. (2012)</a:t>
            </a:r>
          </a:p>
        </p:txBody>
      </p:sp>
    </p:spTree>
    <p:extLst>
      <p:ext uri="{BB962C8B-B14F-4D97-AF65-F5344CB8AC3E}">
        <p14:creationId xmlns:p14="http://schemas.microsoft.com/office/powerpoint/2010/main" val="2044944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Relationship: two spatial positions are related, </a:t>
            </a:r>
            <a:r>
              <a:rPr lang="en-US" dirty="0" err="1"/>
              <a:t>iff</a:t>
            </a:r>
            <a:r>
              <a:rPr lang="en-US" dirty="0"/>
              <a:t> they both belong to the same data item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Common visual representation:</a:t>
            </a:r>
            <a:br>
              <a:rPr lang="en-US" dirty="0"/>
            </a:br>
            <a:r>
              <a:rPr lang="en-US" dirty="0"/>
              <a:t>Strokes and/or Color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33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#8: Spatial </a:t>
            </a:r>
            <a:r>
              <a:rPr lang="en-US" dirty="0" err="1"/>
              <a:t>Treemaps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108520" y="1196752"/>
            <a:ext cx="8968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View, Elements: Attributes of Data Items, Cardinality: binary)</a:t>
            </a:r>
            <a:endParaRPr lang="de-DE" sz="24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9512" y="4155304"/>
            <a:ext cx="3864970" cy="2584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72379" y="4118716"/>
            <a:ext cx="3135925" cy="2621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60749" y="4118714"/>
            <a:ext cx="1575747" cy="2621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2987824" y="6444044"/>
            <a:ext cx="3888432" cy="369332"/>
          </a:xfrm>
          <a:prstGeom prst="rect">
            <a:avLst/>
          </a:prstGeom>
          <a:solidFill>
            <a:schemeClr val="bg1">
              <a:alpha val="72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Images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Wood+</a:t>
            </a:r>
            <a:r>
              <a:rPr lang="de-DE" dirty="0" err="1"/>
              <a:t>Dykes</a:t>
            </a:r>
            <a:r>
              <a:rPr lang="de-DE" dirty="0"/>
              <a:t> (2008)</a:t>
            </a:r>
          </a:p>
        </p:txBody>
      </p:sp>
    </p:spTree>
    <p:extLst>
      <p:ext uri="{BB962C8B-B14F-4D97-AF65-F5344CB8AC3E}">
        <p14:creationId xmlns:p14="http://schemas.microsoft.com/office/powerpoint/2010/main" val="889360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r>
              <a:rPr lang="en-US" dirty="0"/>
              <a:t>Lines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34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#8: Spatial </a:t>
            </a:r>
            <a:r>
              <a:rPr lang="en-US" dirty="0" err="1"/>
              <a:t>Treemaps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108520" y="1196752"/>
            <a:ext cx="8968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View, Elements: Attributes of Data Items, Cardinality: binary)</a:t>
            </a:r>
            <a:endParaRPr lang="de-DE" sz="24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63688" y="1916832"/>
            <a:ext cx="6408712" cy="428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 rot="16200000">
            <a:off x="6412850" y="3892406"/>
            <a:ext cx="3888432" cy="369332"/>
          </a:xfrm>
          <a:prstGeom prst="rect">
            <a:avLst/>
          </a:prstGeom>
          <a:solidFill>
            <a:schemeClr val="bg1">
              <a:alpha val="72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Wood+</a:t>
            </a:r>
            <a:r>
              <a:rPr lang="de-DE" dirty="0" err="1"/>
              <a:t>Dykes</a:t>
            </a:r>
            <a:r>
              <a:rPr lang="de-DE" dirty="0"/>
              <a:t> (2008)</a:t>
            </a:r>
          </a:p>
        </p:txBody>
      </p:sp>
    </p:spTree>
    <p:extLst>
      <p:ext uri="{BB962C8B-B14F-4D97-AF65-F5344CB8AC3E}">
        <p14:creationId xmlns:p14="http://schemas.microsoft.com/office/powerpoint/2010/main" val="23698575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r>
              <a:rPr lang="en-US" dirty="0"/>
              <a:t>Color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35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#8: Spatial </a:t>
            </a:r>
            <a:r>
              <a:rPr lang="en-US" dirty="0" err="1"/>
              <a:t>Treemaps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108520" y="1196752"/>
            <a:ext cx="8968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View, Elements: Attributes of Data Items, Cardinality: binary)</a:t>
            </a:r>
            <a:endParaRPr lang="de-DE" sz="2400" dirty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92510" y="2564904"/>
            <a:ext cx="4414631" cy="3690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254" y="2564904"/>
            <a:ext cx="2268307" cy="3690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2627784" y="6089080"/>
            <a:ext cx="3888432" cy="369332"/>
          </a:xfrm>
          <a:prstGeom prst="rect">
            <a:avLst/>
          </a:prstGeom>
          <a:solidFill>
            <a:schemeClr val="bg1">
              <a:alpha val="72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Images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Wood+</a:t>
            </a:r>
            <a:r>
              <a:rPr lang="de-DE" dirty="0" err="1"/>
              <a:t>Dykes</a:t>
            </a:r>
            <a:r>
              <a:rPr lang="de-DE" dirty="0"/>
              <a:t> (2008)</a:t>
            </a:r>
          </a:p>
        </p:txBody>
      </p:sp>
    </p:spTree>
    <p:extLst>
      <p:ext uri="{BB962C8B-B14F-4D97-AF65-F5344CB8AC3E}">
        <p14:creationId xmlns:p14="http://schemas.microsoft.com/office/powerpoint/2010/main" val="15697649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r>
              <a:rPr lang="en-US" dirty="0" err="1"/>
              <a:t>Color+Lines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36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#8: Spatial </a:t>
            </a:r>
            <a:r>
              <a:rPr lang="en-US" dirty="0" err="1"/>
              <a:t>Treemaps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108520" y="1196752"/>
            <a:ext cx="8968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View, Elements: Attributes of Data Items, Cardinality: binary)</a:t>
            </a:r>
            <a:endParaRPr lang="de-DE" sz="2400" dirty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92510" y="2564904"/>
            <a:ext cx="4414631" cy="3690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254" y="2564904"/>
            <a:ext cx="2268307" cy="3690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7006" y="2564904"/>
            <a:ext cx="2209842" cy="36761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2627784" y="6089080"/>
            <a:ext cx="3888432" cy="369332"/>
          </a:xfrm>
          <a:prstGeom prst="rect">
            <a:avLst/>
          </a:prstGeom>
          <a:solidFill>
            <a:schemeClr val="bg1">
              <a:alpha val="72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Images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Wood+</a:t>
            </a:r>
            <a:r>
              <a:rPr lang="de-DE" dirty="0" err="1"/>
              <a:t>Dykes</a:t>
            </a:r>
            <a:r>
              <a:rPr lang="de-DE" dirty="0"/>
              <a:t> (2008)</a:t>
            </a:r>
          </a:p>
        </p:txBody>
      </p:sp>
    </p:spTree>
    <p:extLst>
      <p:ext uri="{BB962C8B-B14F-4D97-AF65-F5344CB8AC3E}">
        <p14:creationId xmlns:p14="http://schemas.microsoft.com/office/powerpoint/2010/main" val="26188025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186" y="1600201"/>
            <a:ext cx="8534814" cy="4525963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endParaRPr lang="en-US" sz="1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Relationship: two data sets are related,</a:t>
            </a:r>
            <a:br>
              <a:rPr lang="en-US" dirty="0"/>
            </a:br>
            <a:r>
              <a:rPr lang="en-US" dirty="0" err="1"/>
              <a:t>iff</a:t>
            </a:r>
            <a:r>
              <a:rPr lang="en-US" dirty="0"/>
              <a:t> they are used in sequence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Common visual</a:t>
            </a:r>
            <a:br>
              <a:rPr lang="en-US" dirty="0"/>
            </a:br>
            <a:r>
              <a:rPr lang="en-US" dirty="0"/>
              <a:t>representation:</a:t>
            </a:r>
            <a:br>
              <a:rPr lang="en-US" dirty="0"/>
            </a:br>
            <a:r>
              <a:rPr lang="en-US" dirty="0"/>
              <a:t>Graph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37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#9: </a:t>
            </a:r>
            <a:r>
              <a:rPr lang="en-US" dirty="0" err="1"/>
              <a:t>Stack’n’Flip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55776" y="1196752"/>
            <a:ext cx="6231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Interaction, Elements: Data Sets in Landscape, Cardinality: binary)</a:t>
            </a:r>
            <a:endParaRPr lang="de-DE" sz="2400" dirty="0"/>
          </a:p>
        </p:txBody>
      </p:sp>
      <p:pic>
        <p:nvPicPr>
          <p:cNvPr id="14" name="Picture 3" descr="Y:\Data\Documents\Promo\Papers\accepted\2011 TVCG mit Marc\figures\stack_n_fli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71997" y="3068960"/>
            <a:ext cx="4914967" cy="3387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own Arrow 1"/>
          <p:cNvSpPr/>
          <p:nvPr/>
        </p:nvSpPr>
        <p:spPr>
          <a:xfrm rot="16200000">
            <a:off x="3324576" y="4937758"/>
            <a:ext cx="517314" cy="2108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7032559" y="4555274"/>
            <a:ext cx="3571525" cy="369332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Streit et al. (2012)</a:t>
            </a:r>
          </a:p>
        </p:txBody>
      </p:sp>
    </p:spTree>
    <p:extLst>
      <p:ext uri="{BB962C8B-B14F-4D97-AF65-F5344CB8AC3E}">
        <p14:creationId xmlns:p14="http://schemas.microsoft.com/office/powerpoint/2010/main" val="3443129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38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#9: </a:t>
            </a:r>
            <a:r>
              <a:rPr lang="en-US" dirty="0" err="1"/>
              <a:t>Stack’n’Flip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55776" y="1196752"/>
            <a:ext cx="6231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Interaction, Elements: Data Sets in Landscape, Cardinality: binary)</a:t>
            </a:r>
            <a:endParaRPr lang="de-DE" sz="2400" dirty="0"/>
          </a:p>
        </p:txBody>
      </p:sp>
      <p:pic>
        <p:nvPicPr>
          <p:cNvPr id="11" name="Picture 2" descr="C:\Users\hs162\Documents\datamode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1569" y="2107531"/>
            <a:ext cx="3612254" cy="4188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C:\Users\hs162\Documents\noperand.png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315784" y="2241922"/>
            <a:ext cx="1382560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:\Users\Hansi\neu1.png"/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672" t="15509" r="8316" b="16402"/>
          <a:stretch/>
        </p:blipFill>
        <p:spPr bwMode="auto">
          <a:xfrm>
            <a:off x="352319" y="2060848"/>
            <a:ext cx="5371809" cy="426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C:\Users\hs162\Documents\flow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68144" y="2309548"/>
            <a:ext cx="3096344" cy="3681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516188" y="6045932"/>
            <a:ext cx="3667701" cy="369332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Images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Streit et al. (2012)</a:t>
            </a:r>
          </a:p>
        </p:txBody>
      </p:sp>
    </p:spTree>
    <p:extLst>
      <p:ext uri="{BB962C8B-B14F-4D97-AF65-F5344CB8AC3E}">
        <p14:creationId xmlns:p14="http://schemas.microsoft.com/office/powerpoint/2010/main" val="92878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39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 dirty="0"/>
              <a:t>Example #9: </a:t>
            </a:r>
            <a:r>
              <a:rPr lang="en-US" dirty="0" err="1"/>
              <a:t>Stack’n’Flip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55776" y="1196752"/>
            <a:ext cx="6231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(Domain: Interaction, Elements: Data Sets in Landscape, Cardinality: binary)</a:t>
            </a:r>
            <a:endParaRPr lang="de-DE" sz="2400" dirty="0"/>
          </a:p>
        </p:txBody>
      </p:sp>
      <p:pic>
        <p:nvPicPr>
          <p:cNvPr id="14" name="Picture 3" descr="Y:\Data\Documents\Promo\Papers\accepted\2011 TVCG mit Marc\figures\stack_n_fli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31640" y="1916832"/>
            <a:ext cx="6624736" cy="4565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 rot="16200000">
            <a:off x="6211264" y="4238008"/>
            <a:ext cx="3571525" cy="369332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Image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Streit et al. (2012)</a:t>
            </a:r>
          </a:p>
        </p:txBody>
      </p:sp>
    </p:spTree>
    <p:extLst>
      <p:ext uri="{BB962C8B-B14F-4D97-AF65-F5344CB8AC3E}">
        <p14:creationId xmlns:p14="http://schemas.microsoft.com/office/powerpoint/2010/main" val="4002803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Linking What Belongs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363272" cy="4997151"/>
          </a:xfrm>
        </p:spPr>
        <p:txBody>
          <a:bodyPr>
            <a:normAutofit/>
          </a:bodyPr>
          <a:lstStyle/>
          <a:p>
            <a:r>
              <a:rPr lang="en-US" dirty="0"/>
              <a:t>Disclaimer: There appear to be cases in which the opposite is useful/done.</a:t>
            </a:r>
          </a:p>
          <a:p>
            <a:pPr algn="ctr"/>
            <a:r>
              <a:rPr lang="en-US" dirty="0"/>
              <a:t>The EIRTEE*-Scenario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800" dirty="0"/>
          </a:p>
          <a:p>
            <a:pPr algn="ctr"/>
            <a:r>
              <a:rPr lang="en-US" sz="2400" dirty="0"/>
              <a:t>*Everything-Is-Related-To-Everything-Else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4</a:t>
            </a:fld>
            <a:endParaRPr lang="en-US"/>
          </a:p>
        </p:txBody>
      </p:sp>
      <p:grpSp>
        <p:nvGrpSpPr>
          <p:cNvPr id="97" name="Group 96"/>
          <p:cNvGrpSpPr/>
          <p:nvPr/>
        </p:nvGrpSpPr>
        <p:grpSpPr>
          <a:xfrm>
            <a:off x="2123728" y="3737536"/>
            <a:ext cx="2280235" cy="1285876"/>
            <a:chOff x="1571685" y="4519388"/>
            <a:chExt cx="2280235" cy="1285876"/>
          </a:xfrm>
        </p:grpSpPr>
        <p:cxnSp>
          <p:nvCxnSpPr>
            <p:cNvPr id="23" name="Straight Connector 22"/>
            <p:cNvCxnSpPr>
              <a:stCxn id="18" idx="2"/>
            </p:cNvCxnSpPr>
            <p:nvPr/>
          </p:nvCxnSpPr>
          <p:spPr>
            <a:xfrm flipV="1">
              <a:off x="1571685" y="4669654"/>
              <a:ext cx="977168" cy="301318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stCxn id="18" idx="5"/>
              <a:endCxn id="21" idx="1"/>
            </p:cNvCxnSpPr>
            <p:nvPr/>
          </p:nvCxnSpPr>
          <p:spPr>
            <a:xfrm>
              <a:off x="1756073" y="5047348"/>
              <a:ext cx="215977" cy="368778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endCxn id="20" idx="1"/>
            </p:cNvCxnSpPr>
            <p:nvPr/>
          </p:nvCxnSpPr>
          <p:spPr>
            <a:xfrm>
              <a:off x="1571685" y="4907156"/>
              <a:ext cx="1471796" cy="537933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endCxn id="22" idx="2"/>
            </p:cNvCxnSpPr>
            <p:nvPr/>
          </p:nvCxnSpPr>
          <p:spPr>
            <a:xfrm flipV="1">
              <a:off x="1683007" y="4907156"/>
              <a:ext cx="1544862" cy="22213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21" idx="6"/>
              <a:endCxn id="20" idx="2"/>
            </p:cNvCxnSpPr>
            <p:nvPr/>
          </p:nvCxnSpPr>
          <p:spPr>
            <a:xfrm>
              <a:off x="2156438" y="5492502"/>
              <a:ext cx="855407" cy="28963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>
              <a:stCxn id="19" idx="5"/>
              <a:endCxn id="20" idx="1"/>
            </p:cNvCxnSpPr>
            <p:nvPr/>
          </p:nvCxnSpPr>
          <p:spPr>
            <a:xfrm>
              <a:off x="2844882" y="5214582"/>
              <a:ext cx="198599" cy="230507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stCxn id="22" idx="0"/>
              <a:endCxn id="20" idx="4"/>
            </p:cNvCxnSpPr>
            <p:nvPr/>
          </p:nvCxnSpPr>
          <p:spPr>
            <a:xfrm flipH="1">
              <a:off x="3119857" y="4799144"/>
              <a:ext cx="216024" cy="830333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22" idx="1"/>
              <a:endCxn id="17" idx="5"/>
            </p:cNvCxnSpPr>
            <p:nvPr/>
          </p:nvCxnSpPr>
          <p:spPr>
            <a:xfrm flipH="1" flipV="1">
              <a:off x="2628858" y="4703776"/>
              <a:ext cx="630647" cy="127004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21" idx="7"/>
              <a:endCxn id="17" idx="4"/>
            </p:cNvCxnSpPr>
            <p:nvPr/>
          </p:nvCxnSpPr>
          <p:spPr>
            <a:xfrm flipV="1">
              <a:off x="2124802" y="4735412"/>
              <a:ext cx="427680" cy="680714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19" idx="0"/>
              <a:endCxn id="17" idx="4"/>
            </p:cNvCxnSpPr>
            <p:nvPr/>
          </p:nvCxnSpPr>
          <p:spPr>
            <a:xfrm flipH="1" flipV="1">
              <a:off x="2552482" y="4735412"/>
              <a:ext cx="216024" cy="294782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22" idx="3"/>
              <a:endCxn id="19" idx="2"/>
            </p:cNvCxnSpPr>
            <p:nvPr/>
          </p:nvCxnSpPr>
          <p:spPr>
            <a:xfrm flipH="1">
              <a:off x="2660494" y="4983532"/>
              <a:ext cx="599011" cy="154674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19" idx="3"/>
              <a:endCxn id="21" idx="7"/>
            </p:cNvCxnSpPr>
            <p:nvPr/>
          </p:nvCxnSpPr>
          <p:spPr>
            <a:xfrm flipH="1">
              <a:off x="2124802" y="5214582"/>
              <a:ext cx="567328" cy="201544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Freeform 73"/>
            <p:cNvSpPr/>
            <p:nvPr/>
          </p:nvSpPr>
          <p:spPr>
            <a:xfrm>
              <a:off x="2059583" y="4938766"/>
              <a:ext cx="1667565" cy="866498"/>
            </a:xfrm>
            <a:custGeom>
              <a:avLst/>
              <a:gdLst>
                <a:gd name="connsiteX0" fmla="*/ 1280160 w 1667565"/>
                <a:gd name="connsiteY0" fmla="*/ 0 h 866498"/>
                <a:gd name="connsiteX1" fmla="*/ 1626669 w 1667565"/>
                <a:gd name="connsiteY1" fmla="*/ 596766 h 866498"/>
                <a:gd name="connsiteX2" fmla="*/ 442762 w 1667565"/>
                <a:gd name="connsiteY2" fmla="*/ 866273 h 866498"/>
                <a:gd name="connsiteX3" fmla="*/ 0 w 1667565"/>
                <a:gd name="connsiteY3" fmla="*/ 558265 h 866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7565" h="866498">
                  <a:moveTo>
                    <a:pt x="1280160" y="0"/>
                  </a:moveTo>
                  <a:cubicBezTo>
                    <a:pt x="1523197" y="226193"/>
                    <a:pt x="1766235" y="452387"/>
                    <a:pt x="1626669" y="596766"/>
                  </a:cubicBezTo>
                  <a:cubicBezTo>
                    <a:pt x="1487103" y="741145"/>
                    <a:pt x="713873" y="872690"/>
                    <a:pt x="442762" y="866273"/>
                  </a:cubicBezTo>
                  <a:cubicBezTo>
                    <a:pt x="171651" y="859856"/>
                    <a:pt x="77002" y="614412"/>
                    <a:pt x="0" y="558265"/>
                  </a:cubicBezTo>
                </a:path>
              </a:pathLst>
            </a:custGeom>
            <a:noFill/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5" name="Freeform 74"/>
            <p:cNvSpPr/>
            <p:nvPr/>
          </p:nvSpPr>
          <p:spPr>
            <a:xfrm>
              <a:off x="2579347" y="4568711"/>
              <a:ext cx="1272573" cy="947570"/>
            </a:xfrm>
            <a:custGeom>
              <a:avLst/>
              <a:gdLst>
                <a:gd name="connsiteX0" fmla="*/ 558265 w 1272573"/>
                <a:gd name="connsiteY0" fmla="*/ 947570 h 947570"/>
                <a:gd name="connsiteX1" fmla="*/ 1260909 w 1272573"/>
                <a:gd name="connsiteY1" fmla="*/ 504808 h 947570"/>
                <a:gd name="connsiteX2" fmla="*/ 924025 w 1272573"/>
                <a:gd name="connsiteY2" fmla="*/ 62046 h 947570"/>
                <a:gd name="connsiteX3" fmla="*/ 0 w 1272573"/>
                <a:gd name="connsiteY3" fmla="*/ 13920 h 947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2573" h="947570">
                  <a:moveTo>
                    <a:pt x="558265" y="947570"/>
                  </a:moveTo>
                  <a:cubicBezTo>
                    <a:pt x="879107" y="799982"/>
                    <a:pt x="1199949" y="652395"/>
                    <a:pt x="1260909" y="504808"/>
                  </a:cubicBezTo>
                  <a:cubicBezTo>
                    <a:pt x="1321869" y="357221"/>
                    <a:pt x="1134177" y="143861"/>
                    <a:pt x="924025" y="62046"/>
                  </a:cubicBezTo>
                  <a:cubicBezTo>
                    <a:pt x="713874" y="-19769"/>
                    <a:pt x="356937" y="-2925"/>
                    <a:pt x="0" y="13920"/>
                  </a:cubicBezTo>
                </a:path>
              </a:pathLst>
            </a:custGeom>
            <a:noFill/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Oval 16"/>
            <p:cNvSpPr/>
            <p:nvPr/>
          </p:nvSpPr>
          <p:spPr>
            <a:xfrm>
              <a:off x="2444470" y="4519388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Oval 17"/>
            <p:cNvSpPr/>
            <p:nvPr/>
          </p:nvSpPr>
          <p:spPr>
            <a:xfrm>
              <a:off x="1571685" y="4862960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Oval 18"/>
            <p:cNvSpPr/>
            <p:nvPr/>
          </p:nvSpPr>
          <p:spPr>
            <a:xfrm>
              <a:off x="2660494" y="5030194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Oval 19"/>
            <p:cNvSpPr/>
            <p:nvPr/>
          </p:nvSpPr>
          <p:spPr>
            <a:xfrm>
              <a:off x="3011845" y="5413453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Oval 20"/>
            <p:cNvSpPr/>
            <p:nvPr/>
          </p:nvSpPr>
          <p:spPr>
            <a:xfrm>
              <a:off x="1940414" y="5384490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Oval 21"/>
            <p:cNvSpPr/>
            <p:nvPr/>
          </p:nvSpPr>
          <p:spPr>
            <a:xfrm>
              <a:off x="3227869" y="4799144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5652120" y="3717032"/>
            <a:ext cx="1872208" cy="1110089"/>
            <a:chOff x="4444142" y="4498884"/>
            <a:chExt cx="1872208" cy="1110089"/>
          </a:xfrm>
        </p:grpSpPr>
        <p:cxnSp>
          <p:nvCxnSpPr>
            <p:cNvPr id="78" name="Straight Connector 77"/>
            <p:cNvCxnSpPr>
              <a:stCxn id="92" idx="2"/>
              <a:endCxn id="93" idx="2"/>
            </p:cNvCxnSpPr>
            <p:nvPr/>
          </p:nvCxnSpPr>
          <p:spPr>
            <a:xfrm>
              <a:off x="4444142" y="4950468"/>
              <a:ext cx="1088809" cy="167234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5316927" y="4498884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Oval 91"/>
            <p:cNvSpPr/>
            <p:nvPr/>
          </p:nvSpPr>
          <p:spPr>
            <a:xfrm>
              <a:off x="4444142" y="4842456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3" name="Oval 92"/>
            <p:cNvSpPr/>
            <p:nvPr/>
          </p:nvSpPr>
          <p:spPr>
            <a:xfrm>
              <a:off x="5532951" y="5009690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Oval 93"/>
            <p:cNvSpPr/>
            <p:nvPr/>
          </p:nvSpPr>
          <p:spPr>
            <a:xfrm>
              <a:off x="5884302" y="5392949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Oval 94"/>
            <p:cNvSpPr/>
            <p:nvPr/>
          </p:nvSpPr>
          <p:spPr>
            <a:xfrm>
              <a:off x="4812871" y="5363986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" name="Oval 95"/>
            <p:cNvSpPr/>
            <p:nvPr/>
          </p:nvSpPr>
          <p:spPr>
            <a:xfrm>
              <a:off x="6100326" y="4778640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99" name="Right Arrow 98"/>
          <p:cNvSpPr/>
          <p:nvPr/>
        </p:nvSpPr>
        <p:spPr>
          <a:xfrm>
            <a:off x="4811543" y="4201680"/>
            <a:ext cx="432048" cy="362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2812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40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536" y="274637"/>
            <a:ext cx="8291264" cy="1143000"/>
          </a:xfrm>
        </p:spPr>
        <p:txBody>
          <a:bodyPr>
            <a:normAutofit/>
          </a:bodyPr>
          <a:lstStyle/>
          <a:p>
            <a:r>
              <a:rPr lang="en-US"/>
              <a:t>Edge-based Traveling</a:t>
            </a:r>
            <a:endParaRPr lang="en-US" sz="310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55776" y="1196752"/>
            <a:ext cx="623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/>
              <a:t>Using Relations for Interaction</a:t>
            </a:r>
          </a:p>
        </p:txBody>
      </p:sp>
      <p:pic>
        <p:nvPicPr>
          <p:cNvPr id="7" name="Picture 3" descr="G:\Data\Documents\Promo\Papers\accepted\2008 VCBM Bipa\screensho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75656" y="1772816"/>
            <a:ext cx="6696744" cy="4577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107504" y="3049213"/>
            <a:ext cx="2538282" cy="9361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Clicking an edge with one off-screen end leads automatically towards it</a:t>
            </a:r>
            <a:endParaRPr lang="en-US" baseline="30000"/>
          </a:p>
        </p:txBody>
      </p:sp>
      <p:sp>
        <p:nvSpPr>
          <p:cNvPr id="11" name="Rectangle 10"/>
          <p:cNvSpPr/>
          <p:nvPr/>
        </p:nvSpPr>
        <p:spPr>
          <a:xfrm>
            <a:off x="42425" y="4159063"/>
            <a:ext cx="2668440" cy="654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Tooltip indicates details about the off-screen node</a:t>
            </a:r>
            <a:endParaRPr lang="en-US" baseline="30000"/>
          </a:p>
        </p:txBody>
      </p:sp>
      <p:sp>
        <p:nvSpPr>
          <p:cNvPr id="12" name="TextBox 11"/>
          <p:cNvSpPr txBox="1"/>
          <p:nvPr/>
        </p:nvSpPr>
        <p:spPr>
          <a:xfrm rot="16200000">
            <a:off x="6307334" y="4180437"/>
            <a:ext cx="4032448" cy="369332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/>
              <a:t>Image taken from Schulz et al. (2008)</a:t>
            </a:r>
          </a:p>
        </p:txBody>
      </p:sp>
    </p:spTree>
    <p:extLst>
      <p:ext uri="{BB962C8B-B14F-4D97-AF65-F5344CB8AC3E}">
        <p14:creationId xmlns:p14="http://schemas.microsoft.com/office/powerpoint/2010/main" val="5184600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 with a relation?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Represent in data space:</a:t>
            </a:r>
            <a:br>
              <a:rPr lang="en-US" dirty="0"/>
            </a:br>
            <a:r>
              <a:rPr lang="en-US" dirty="0"/>
              <a:t>       e.g., multidimensional data </a:t>
            </a:r>
            <a:r>
              <a:rPr lang="en-US" dirty="0">
                <a:sym typeface="Wingdings" pitchFamily="2" charset="2"/>
              </a:rPr>
              <a:t> graph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           use standard graph visualization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>
                <a:sym typeface="Wingdings" pitchFamily="2" charset="2"/>
              </a:rPr>
              <a:t>Represent in view space: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41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-1915754" y="4437112"/>
            <a:ext cx="8864018" cy="1036915"/>
          </a:xfrm>
          <a:prstGeom prst="rect">
            <a:avLst/>
          </a:prstGeom>
          <a:solidFill>
            <a:schemeClr val="bg1">
              <a:lumMod val="95000"/>
              <a:alpha val="74118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800" dirty="0">
                <a:solidFill>
                  <a:srgbClr val="868686"/>
                </a:solidFill>
              </a:rPr>
              <a:t>This is what “Part 2: How to Link” is all about!</a:t>
            </a:r>
            <a:endParaRPr lang="en-US" sz="2800" dirty="0">
              <a:solidFill>
                <a:srgbClr val="EAEAE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142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Summary of Part I: What to Link?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Relations differ in their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de-DE" sz="3200" dirty="0" err="1">
                <a:sym typeface="Wingdings" pitchFamily="2" charset="2"/>
              </a:rPr>
              <a:t>Cardinality</a:t>
            </a:r>
            <a:endParaRPr lang="de-DE" sz="3200" dirty="0">
              <a:sym typeface="Wingdings" pitchFamily="2" charset="2"/>
            </a:endParaRPr>
          </a:p>
          <a:p>
            <a:pPr marL="1079500" lvl="3" indent="-457200">
              <a:buFont typeface="Arial" pitchFamily="34" charset="0"/>
              <a:buChar char="•"/>
            </a:pPr>
            <a:r>
              <a:rPr lang="de-DE" sz="3200" dirty="0">
                <a:sym typeface="Wingdings" pitchFamily="2" charset="2"/>
              </a:rPr>
              <a:t>Elements (</a:t>
            </a:r>
            <a:r>
              <a:rPr lang="de-DE" sz="3200" dirty="0" err="1">
                <a:sym typeface="Wingdings" pitchFamily="2" charset="2"/>
              </a:rPr>
              <a:t>Granularity</a:t>
            </a:r>
            <a:r>
              <a:rPr lang="de-DE" sz="3200" dirty="0">
                <a:sym typeface="Wingdings" pitchFamily="2" charset="2"/>
              </a:rPr>
              <a:t> + </a:t>
            </a:r>
            <a:r>
              <a:rPr lang="de-DE" sz="3200" dirty="0" err="1">
                <a:sym typeface="Wingdings" pitchFamily="2" charset="2"/>
              </a:rPr>
              <a:t>Scope</a:t>
            </a:r>
            <a:r>
              <a:rPr lang="de-DE" sz="3200" dirty="0">
                <a:sym typeface="Wingdings" pitchFamily="2" charset="2"/>
              </a:rPr>
              <a:t>)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de-DE" sz="3200" dirty="0">
                <a:sym typeface="Wingdings" pitchFamily="2" charset="2"/>
              </a:rPr>
              <a:t>Domain</a:t>
            </a:r>
            <a:endParaRPr lang="en-US" sz="3200" dirty="0">
              <a:sym typeface="Wingdings" pitchFamily="2" charset="2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dirty="0">
                <a:sym typeface="Wingdings" pitchFamily="2" charset="2"/>
              </a:rPr>
              <a:t>Relations can be derived or inherent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de-DE" dirty="0" err="1">
                <a:sym typeface="Wingdings" pitchFamily="2" charset="2"/>
              </a:rPr>
              <a:t>Examples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given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show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what</a:t>
            </a:r>
            <a:r>
              <a:rPr lang="de-DE" dirty="0">
                <a:sym typeface="Wingdings" pitchFamily="2" charset="2"/>
              </a:rPr>
              <a:t>‘s </a:t>
            </a:r>
            <a:r>
              <a:rPr lang="de-DE" dirty="0" err="1">
                <a:sym typeface="Wingdings" pitchFamily="2" charset="2"/>
              </a:rPr>
              <a:t>already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been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done</a:t>
            </a:r>
            <a:endParaRPr lang="en-US" dirty="0">
              <a:sym typeface="Wingdings" pitchFamily="2" charset="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42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878829" y="5392466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>
                <a:sym typeface="Wingdings" pitchFamily="2" charset="2"/>
              </a:rPr>
              <a:t>– AND WHAT‘S STILL LEFT TO EXPLORE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277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363272" cy="4525963"/>
          </a:xfrm>
        </p:spPr>
        <p:txBody>
          <a:bodyPr/>
          <a:lstStyle/>
          <a:p>
            <a:r>
              <a:rPr lang="en-US" b="1" dirty="0"/>
              <a:t>Definition: </a:t>
            </a:r>
            <a:br>
              <a:rPr lang="en-US" b="1" dirty="0"/>
            </a:br>
            <a:r>
              <a:rPr lang="en-US" b="1" dirty="0"/>
              <a:t>	</a:t>
            </a:r>
            <a:r>
              <a:rPr lang="en-US" dirty="0"/>
              <a:t>Relations assign true/false to a </a:t>
            </a:r>
            <a:r>
              <a:rPr lang="en-US" i="1" dirty="0"/>
              <a:t>k</a:t>
            </a:r>
            <a:r>
              <a:rPr lang="en-US" dirty="0"/>
              <a:t>-tuple.</a:t>
            </a:r>
          </a:p>
          <a:p>
            <a:r>
              <a:rPr lang="en-US" b="1" dirty="0"/>
              <a:t>Aspects to consider: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3200" dirty="0"/>
              <a:t>the cardinality </a:t>
            </a:r>
            <a:r>
              <a:rPr lang="en-US" sz="3200" i="1" dirty="0"/>
              <a:t>k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3200" dirty="0"/>
              <a:t>the elements of the tuple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3200" dirty="0"/>
              <a:t>the domain in which the relation is defined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92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Relations: </a:t>
            </a:r>
            <a:r>
              <a:rPr lang="en-US" dirty="0">
                <a:solidFill>
                  <a:srgbClr val="00ACDC"/>
                </a:solidFill>
              </a:rPr>
              <a:t>Cardinality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Cases:</a:t>
            </a:r>
          </a:p>
          <a:p>
            <a:pPr marL="1079500" lvl="3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i="1" dirty="0"/>
              <a:t>k=0</a:t>
            </a:r>
            <a:r>
              <a:rPr lang="en-US" sz="2800" dirty="0"/>
              <a:t>: tautology (TRUE) + contradiction (FALSE)</a:t>
            </a:r>
          </a:p>
          <a:p>
            <a:pPr marL="1079500" lvl="3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i="1" dirty="0"/>
              <a:t>k=1</a:t>
            </a:r>
            <a:r>
              <a:rPr lang="en-US" sz="2800" dirty="0"/>
              <a:t>: unary (property)</a:t>
            </a:r>
          </a:p>
          <a:p>
            <a:pPr marL="1079500" lvl="3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i="1" dirty="0"/>
              <a:t>k=2</a:t>
            </a:r>
            <a:r>
              <a:rPr lang="en-US" sz="2800" dirty="0"/>
              <a:t>: binary (</a:t>
            </a:r>
            <a:r>
              <a:rPr lang="en-US" sz="2800" dirty="0">
                <a:solidFill>
                  <a:schemeClr val="accent3"/>
                </a:solidFill>
              </a:rPr>
              <a:t>is not necessarily a 1:1 relation!</a:t>
            </a:r>
            <a:r>
              <a:rPr lang="en-US" sz="2800" dirty="0"/>
              <a:t>)</a:t>
            </a:r>
          </a:p>
          <a:p>
            <a:pPr marL="1079500" lvl="3" indent="-457200">
              <a:lnSpc>
                <a:spcPct val="50000"/>
              </a:lnSpc>
              <a:buFont typeface="Arial" pitchFamily="34" charset="0"/>
              <a:buChar char="•"/>
            </a:pPr>
            <a:endParaRPr lang="en-US" sz="2800" i="1" dirty="0"/>
          </a:p>
          <a:p>
            <a:pPr marL="1079500" lvl="3" indent="-457200">
              <a:lnSpc>
                <a:spcPct val="50000"/>
              </a:lnSpc>
              <a:buFont typeface="Arial" pitchFamily="34" charset="0"/>
              <a:buChar char="•"/>
            </a:pPr>
            <a:endParaRPr lang="en-US" sz="2800" i="1" dirty="0"/>
          </a:p>
          <a:p>
            <a:pPr marL="1079500" lvl="3" indent="-457200">
              <a:lnSpc>
                <a:spcPct val="50000"/>
              </a:lnSpc>
              <a:buFont typeface="Arial" pitchFamily="34" charset="0"/>
              <a:buChar char="•"/>
            </a:pPr>
            <a:endParaRPr lang="en-US" sz="2800" i="1" dirty="0"/>
          </a:p>
          <a:p>
            <a:pPr marL="1079500" lvl="3" indent="-457200">
              <a:lnSpc>
                <a:spcPct val="50000"/>
              </a:lnSpc>
              <a:buFont typeface="Arial" pitchFamily="34" charset="0"/>
              <a:buChar char="•"/>
            </a:pPr>
            <a:r>
              <a:rPr lang="en-US" sz="2800" i="1" dirty="0"/>
              <a:t>k&gt;2</a:t>
            </a:r>
            <a:r>
              <a:rPr lang="en-US" sz="2800" dirty="0"/>
              <a:t>: n-</a:t>
            </a:r>
            <a:r>
              <a:rPr lang="en-US" sz="2800" dirty="0" err="1"/>
              <a:t>ary</a:t>
            </a:r>
            <a:r>
              <a:rPr lang="en-US" sz="2800" dirty="0"/>
              <a:t> with n&gt;2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2009385" y="3457875"/>
            <a:ext cx="2089947" cy="724721"/>
            <a:chOff x="6057103" y="2709863"/>
            <a:chExt cx="2089947" cy="724721"/>
          </a:xfrm>
        </p:grpSpPr>
        <p:grpSp>
          <p:nvGrpSpPr>
            <p:cNvPr id="7" name="Group 6"/>
            <p:cNvGrpSpPr/>
            <p:nvPr/>
          </p:nvGrpSpPr>
          <p:grpSpPr>
            <a:xfrm>
              <a:off x="6057103" y="2709863"/>
              <a:ext cx="217708" cy="724721"/>
              <a:chOff x="6586540" y="3371423"/>
              <a:chExt cx="217708" cy="724721"/>
            </a:xfrm>
          </p:grpSpPr>
          <p:cxnSp>
            <p:nvCxnSpPr>
              <p:cNvPr id="28" name="Straight Connector 27"/>
              <p:cNvCxnSpPr>
                <a:stCxn id="29" idx="2"/>
                <a:endCxn id="30" idx="2"/>
              </p:cNvCxnSpPr>
              <p:nvPr/>
            </p:nvCxnSpPr>
            <p:spPr>
              <a:xfrm flipH="1" flipV="1">
                <a:off x="6694552" y="3587447"/>
                <a:ext cx="1684" cy="508697"/>
              </a:xfrm>
              <a:prstGeom prst="line">
                <a:avLst/>
              </a:prstGeom>
              <a:ln w="444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/>
              <p:cNvSpPr/>
              <p:nvPr/>
            </p:nvSpPr>
            <p:spPr>
              <a:xfrm rot="16200000">
                <a:off x="6588224" y="3880120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" name="Oval 29"/>
              <p:cNvSpPr/>
              <p:nvPr/>
            </p:nvSpPr>
            <p:spPr>
              <a:xfrm rot="16200000">
                <a:off x="6586540" y="337142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6431551" y="2709863"/>
              <a:ext cx="217708" cy="724721"/>
              <a:chOff x="7018588" y="3371424"/>
              <a:chExt cx="217708" cy="724721"/>
            </a:xfrm>
          </p:grpSpPr>
          <p:cxnSp>
            <p:nvCxnSpPr>
              <p:cNvPr id="25" name="Straight Connector 24"/>
              <p:cNvCxnSpPr>
                <a:stCxn id="26" idx="2"/>
                <a:endCxn id="27" idx="2"/>
              </p:cNvCxnSpPr>
              <p:nvPr/>
            </p:nvCxnSpPr>
            <p:spPr>
              <a:xfrm flipH="1" flipV="1">
                <a:off x="7126600" y="3587448"/>
                <a:ext cx="1684" cy="508697"/>
              </a:xfrm>
              <a:prstGeom prst="line">
                <a:avLst/>
              </a:prstGeom>
              <a:ln w="444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Oval 25"/>
              <p:cNvSpPr/>
              <p:nvPr/>
            </p:nvSpPr>
            <p:spPr>
              <a:xfrm rot="16200000">
                <a:off x="7020272" y="3880121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" name="Oval 26"/>
              <p:cNvSpPr/>
              <p:nvPr/>
            </p:nvSpPr>
            <p:spPr>
              <a:xfrm rot="16200000">
                <a:off x="7018588" y="3371424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6805999" y="2709863"/>
              <a:ext cx="217708" cy="724721"/>
              <a:chOff x="7450636" y="3371425"/>
              <a:chExt cx="217708" cy="724721"/>
            </a:xfrm>
          </p:grpSpPr>
          <p:cxnSp>
            <p:nvCxnSpPr>
              <p:cNvPr id="22" name="Straight Connector 21"/>
              <p:cNvCxnSpPr>
                <a:stCxn id="23" idx="2"/>
                <a:endCxn id="24" idx="2"/>
              </p:cNvCxnSpPr>
              <p:nvPr/>
            </p:nvCxnSpPr>
            <p:spPr>
              <a:xfrm flipH="1" flipV="1">
                <a:off x="7558648" y="3587449"/>
                <a:ext cx="1684" cy="508697"/>
              </a:xfrm>
              <a:prstGeom prst="line">
                <a:avLst/>
              </a:prstGeom>
              <a:ln w="444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Oval 22"/>
              <p:cNvSpPr/>
              <p:nvPr/>
            </p:nvSpPr>
            <p:spPr>
              <a:xfrm rot="16200000">
                <a:off x="7452320" y="3880122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Oval 23"/>
              <p:cNvSpPr/>
              <p:nvPr/>
            </p:nvSpPr>
            <p:spPr>
              <a:xfrm rot="16200000">
                <a:off x="7450636" y="337142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7180447" y="2709863"/>
              <a:ext cx="217708" cy="724721"/>
              <a:chOff x="7810676" y="3371425"/>
              <a:chExt cx="217708" cy="724721"/>
            </a:xfrm>
          </p:grpSpPr>
          <p:cxnSp>
            <p:nvCxnSpPr>
              <p:cNvPr id="19" name="Straight Connector 18"/>
              <p:cNvCxnSpPr>
                <a:stCxn id="20" idx="2"/>
                <a:endCxn id="21" idx="2"/>
              </p:cNvCxnSpPr>
              <p:nvPr/>
            </p:nvCxnSpPr>
            <p:spPr>
              <a:xfrm flipH="1" flipV="1">
                <a:off x="7918688" y="3587449"/>
                <a:ext cx="1684" cy="508697"/>
              </a:xfrm>
              <a:prstGeom prst="line">
                <a:avLst/>
              </a:prstGeom>
              <a:ln w="444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Oval 19"/>
              <p:cNvSpPr/>
              <p:nvPr/>
            </p:nvSpPr>
            <p:spPr>
              <a:xfrm rot="16200000">
                <a:off x="7812360" y="3880122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Oval 20"/>
              <p:cNvSpPr/>
              <p:nvPr/>
            </p:nvSpPr>
            <p:spPr>
              <a:xfrm rot="16200000">
                <a:off x="7810676" y="337142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7554895" y="2709863"/>
              <a:ext cx="217708" cy="724721"/>
              <a:chOff x="8098708" y="3371425"/>
              <a:chExt cx="217708" cy="724721"/>
            </a:xfrm>
          </p:grpSpPr>
          <p:cxnSp>
            <p:nvCxnSpPr>
              <p:cNvPr id="16" name="Straight Connector 15"/>
              <p:cNvCxnSpPr>
                <a:stCxn id="17" idx="2"/>
                <a:endCxn id="18" idx="2"/>
              </p:cNvCxnSpPr>
              <p:nvPr/>
            </p:nvCxnSpPr>
            <p:spPr>
              <a:xfrm flipH="1" flipV="1">
                <a:off x="8206720" y="3587449"/>
                <a:ext cx="1684" cy="508697"/>
              </a:xfrm>
              <a:prstGeom prst="line">
                <a:avLst/>
              </a:prstGeom>
              <a:ln w="444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Oval 16"/>
              <p:cNvSpPr/>
              <p:nvPr/>
            </p:nvSpPr>
            <p:spPr>
              <a:xfrm rot="16200000">
                <a:off x="8100392" y="3880122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" name="Oval 17"/>
              <p:cNvSpPr/>
              <p:nvPr/>
            </p:nvSpPr>
            <p:spPr>
              <a:xfrm rot="16200000">
                <a:off x="8098708" y="337142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7929342" y="2709863"/>
              <a:ext cx="217708" cy="724721"/>
              <a:chOff x="8458779" y="3371425"/>
              <a:chExt cx="217708" cy="724721"/>
            </a:xfrm>
          </p:grpSpPr>
          <p:cxnSp>
            <p:nvCxnSpPr>
              <p:cNvPr id="13" name="Straight Connector 12"/>
              <p:cNvCxnSpPr>
                <a:stCxn id="14" idx="2"/>
                <a:endCxn id="15" idx="2"/>
              </p:cNvCxnSpPr>
              <p:nvPr/>
            </p:nvCxnSpPr>
            <p:spPr>
              <a:xfrm flipH="1" flipV="1">
                <a:off x="8566791" y="3587449"/>
                <a:ext cx="1684" cy="508697"/>
              </a:xfrm>
              <a:prstGeom prst="line">
                <a:avLst/>
              </a:prstGeom>
              <a:ln w="444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Oval 13"/>
              <p:cNvSpPr/>
              <p:nvPr/>
            </p:nvSpPr>
            <p:spPr>
              <a:xfrm rot="16200000">
                <a:off x="8460463" y="3880122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Oval 14"/>
              <p:cNvSpPr/>
              <p:nvPr/>
            </p:nvSpPr>
            <p:spPr>
              <a:xfrm rot="16200000">
                <a:off x="8458779" y="3371425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146" name="Group 145"/>
          <p:cNvGrpSpPr/>
          <p:nvPr/>
        </p:nvGrpSpPr>
        <p:grpSpPr>
          <a:xfrm>
            <a:off x="1947289" y="5005136"/>
            <a:ext cx="2226215" cy="1088160"/>
            <a:chOff x="1947289" y="5005136"/>
            <a:chExt cx="2226215" cy="1088160"/>
          </a:xfrm>
        </p:grpSpPr>
        <p:sp>
          <p:nvSpPr>
            <p:cNvPr id="144" name="Rounded Rectangular Callout 143"/>
            <p:cNvSpPr/>
            <p:nvPr/>
          </p:nvSpPr>
          <p:spPr>
            <a:xfrm>
              <a:off x="3615189" y="5005136"/>
              <a:ext cx="558315" cy="440087"/>
            </a:xfrm>
            <a:prstGeom prst="wedgeRoundRectCallout">
              <a:avLst>
                <a:gd name="adj1" fmla="val 15411"/>
                <a:gd name="adj2" fmla="val 143423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3" name="Rounded Rectangular Callout 142"/>
            <p:cNvSpPr/>
            <p:nvPr/>
          </p:nvSpPr>
          <p:spPr>
            <a:xfrm>
              <a:off x="1947289" y="5005137"/>
              <a:ext cx="1108995" cy="440087"/>
            </a:xfrm>
            <a:prstGeom prst="wedgeRoundRectCallout">
              <a:avLst>
                <a:gd name="adj1" fmla="val -32874"/>
                <a:gd name="adj2" fmla="val 143424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2" name="Rounded Rectangular Callout 141"/>
            <p:cNvSpPr/>
            <p:nvPr/>
          </p:nvSpPr>
          <p:spPr>
            <a:xfrm>
              <a:off x="2699792" y="5005137"/>
              <a:ext cx="1108995" cy="440087"/>
            </a:xfrm>
            <a:prstGeom prst="wedgeRoundRectCallout">
              <a:avLst>
                <a:gd name="adj1" fmla="val -18119"/>
                <a:gd name="adj2" fmla="val 143424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74" name="Group 73"/>
            <p:cNvGrpSpPr/>
            <p:nvPr/>
          </p:nvGrpSpPr>
          <p:grpSpPr>
            <a:xfrm>
              <a:off x="2013204" y="5085184"/>
              <a:ext cx="2089947" cy="1008112"/>
              <a:chOff x="6057103" y="2709863"/>
              <a:chExt cx="2089947" cy="1008112"/>
            </a:xfrm>
          </p:grpSpPr>
          <p:grpSp>
            <p:nvGrpSpPr>
              <p:cNvPr id="75" name="Group 74"/>
              <p:cNvGrpSpPr/>
              <p:nvPr/>
            </p:nvGrpSpPr>
            <p:grpSpPr>
              <a:xfrm>
                <a:off x="6057103" y="2709863"/>
                <a:ext cx="217708" cy="1008112"/>
                <a:chOff x="6586540" y="3371423"/>
                <a:chExt cx="217708" cy="1008112"/>
              </a:xfrm>
            </p:grpSpPr>
            <p:sp>
              <p:nvSpPr>
                <p:cNvPr id="97" name="Oval 96"/>
                <p:cNvSpPr/>
                <p:nvPr/>
              </p:nvSpPr>
              <p:spPr>
                <a:xfrm rot="16200000">
                  <a:off x="6588224" y="4163511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8" name="Oval 97"/>
                <p:cNvSpPr/>
                <p:nvPr/>
              </p:nvSpPr>
              <p:spPr>
                <a:xfrm rot="16200000">
                  <a:off x="6586540" y="3371423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95" name="Oval 94"/>
              <p:cNvSpPr/>
              <p:nvPr/>
            </p:nvSpPr>
            <p:spPr>
              <a:xfrm rot="16200000">
                <a:off x="6431551" y="270986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77" name="Group 76"/>
              <p:cNvGrpSpPr/>
              <p:nvPr/>
            </p:nvGrpSpPr>
            <p:grpSpPr>
              <a:xfrm>
                <a:off x="6805999" y="2709863"/>
                <a:ext cx="398615" cy="1008112"/>
                <a:chOff x="7450636" y="3371425"/>
                <a:chExt cx="398615" cy="1008112"/>
              </a:xfrm>
            </p:grpSpPr>
            <p:sp>
              <p:nvSpPr>
                <p:cNvPr id="91" name="Oval 90"/>
                <p:cNvSpPr/>
                <p:nvPr/>
              </p:nvSpPr>
              <p:spPr>
                <a:xfrm rot="16200000">
                  <a:off x="7633227" y="4163513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2" name="Oval 91"/>
                <p:cNvSpPr/>
                <p:nvPr/>
              </p:nvSpPr>
              <p:spPr>
                <a:xfrm rot="16200000">
                  <a:off x="7450636" y="3371425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89" name="Oval 88"/>
              <p:cNvSpPr/>
              <p:nvPr/>
            </p:nvSpPr>
            <p:spPr>
              <a:xfrm rot="16200000">
                <a:off x="7180447" y="270986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6" name="Oval 85"/>
              <p:cNvSpPr/>
              <p:nvPr/>
            </p:nvSpPr>
            <p:spPr>
              <a:xfrm rot="16200000">
                <a:off x="7554895" y="2709863"/>
                <a:ext cx="21602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80" name="Group 79"/>
              <p:cNvGrpSpPr/>
              <p:nvPr/>
            </p:nvGrpSpPr>
            <p:grpSpPr>
              <a:xfrm>
                <a:off x="7929342" y="2709863"/>
                <a:ext cx="217708" cy="1008112"/>
                <a:chOff x="8458779" y="3371425"/>
                <a:chExt cx="217708" cy="1008112"/>
              </a:xfrm>
            </p:grpSpPr>
            <p:sp>
              <p:nvSpPr>
                <p:cNvPr id="82" name="Oval 81"/>
                <p:cNvSpPr/>
                <p:nvPr/>
              </p:nvSpPr>
              <p:spPr>
                <a:xfrm rot="16200000">
                  <a:off x="8460463" y="4163513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3" name="Oval 82"/>
                <p:cNvSpPr/>
                <p:nvPr/>
              </p:nvSpPr>
              <p:spPr>
                <a:xfrm rot="16200000">
                  <a:off x="8458779" y="3371425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</p:grpSp>
      <p:grpSp>
        <p:nvGrpSpPr>
          <p:cNvPr id="152" name="Group 151"/>
          <p:cNvGrpSpPr/>
          <p:nvPr/>
        </p:nvGrpSpPr>
        <p:grpSpPr>
          <a:xfrm>
            <a:off x="4786035" y="4973152"/>
            <a:ext cx="2236061" cy="1251868"/>
            <a:chOff x="4786035" y="4973152"/>
            <a:chExt cx="2236061" cy="1251868"/>
          </a:xfrm>
        </p:grpSpPr>
        <p:sp>
          <p:nvSpPr>
            <p:cNvPr id="145" name="Rounded Rectangular Callout 144"/>
            <p:cNvSpPr/>
            <p:nvPr/>
          </p:nvSpPr>
          <p:spPr>
            <a:xfrm>
              <a:off x="4786035" y="4973152"/>
              <a:ext cx="1108995" cy="440087"/>
            </a:xfrm>
            <a:prstGeom prst="wedgeRoundRectCallout">
              <a:avLst>
                <a:gd name="adj1" fmla="val -15515"/>
                <a:gd name="adj2" fmla="val 88746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7" name="Rounded Rectangular Callout 146"/>
            <p:cNvSpPr/>
            <p:nvPr/>
          </p:nvSpPr>
          <p:spPr>
            <a:xfrm rot="10800000">
              <a:off x="4796010" y="5774861"/>
              <a:ext cx="812918" cy="440087"/>
            </a:xfrm>
            <a:prstGeom prst="wedgeRoundRectCallout">
              <a:avLst>
                <a:gd name="adj1" fmla="val 3579"/>
                <a:gd name="adj2" fmla="val 93121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8" name="Rounded Rectangular Callout 147"/>
            <p:cNvSpPr/>
            <p:nvPr/>
          </p:nvSpPr>
          <p:spPr>
            <a:xfrm rot="10800000">
              <a:off x="5536809" y="5781516"/>
              <a:ext cx="1117091" cy="440087"/>
            </a:xfrm>
            <a:prstGeom prst="wedgeRoundRectCallout">
              <a:avLst>
                <a:gd name="adj1" fmla="val 34598"/>
                <a:gd name="adj2" fmla="val 88747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9" name="Rounded Rectangular Callout 148"/>
            <p:cNvSpPr/>
            <p:nvPr/>
          </p:nvSpPr>
          <p:spPr>
            <a:xfrm rot="10800000">
              <a:off x="6279453" y="5784933"/>
              <a:ext cx="742643" cy="440087"/>
            </a:xfrm>
            <a:prstGeom prst="wedgeRoundRectCallout">
              <a:avLst>
                <a:gd name="adj1" fmla="val 13948"/>
                <a:gd name="adj2" fmla="val 90934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0" name="Rounded Rectangular Callout 149"/>
            <p:cNvSpPr/>
            <p:nvPr/>
          </p:nvSpPr>
          <p:spPr>
            <a:xfrm>
              <a:off x="5533524" y="4976993"/>
              <a:ext cx="420978" cy="440087"/>
            </a:xfrm>
            <a:prstGeom prst="wedgeRoundRectCallout">
              <a:avLst>
                <a:gd name="adj1" fmla="val -9356"/>
                <a:gd name="adj2" fmla="val 95307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1" name="Rounded Rectangular Callout 150"/>
            <p:cNvSpPr/>
            <p:nvPr/>
          </p:nvSpPr>
          <p:spPr>
            <a:xfrm>
              <a:off x="5921347" y="4976993"/>
              <a:ext cx="1088978" cy="440087"/>
            </a:xfrm>
            <a:prstGeom prst="wedgeRoundRectCallout">
              <a:avLst>
                <a:gd name="adj1" fmla="val 6343"/>
                <a:gd name="adj2" fmla="val 90933"/>
                <a:gd name="adj3" fmla="val 16667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99" name="Group 98"/>
            <p:cNvGrpSpPr/>
            <p:nvPr/>
          </p:nvGrpSpPr>
          <p:grpSpPr>
            <a:xfrm>
              <a:off x="4861716" y="5085183"/>
              <a:ext cx="2089947" cy="1008113"/>
              <a:chOff x="6057103" y="2709863"/>
              <a:chExt cx="2089947" cy="1008113"/>
            </a:xfrm>
          </p:grpSpPr>
          <p:grpSp>
            <p:nvGrpSpPr>
              <p:cNvPr id="100" name="Group 99"/>
              <p:cNvGrpSpPr/>
              <p:nvPr/>
            </p:nvGrpSpPr>
            <p:grpSpPr>
              <a:xfrm>
                <a:off x="6057103" y="2709863"/>
                <a:ext cx="217708" cy="1008113"/>
                <a:chOff x="6586540" y="3371423"/>
                <a:chExt cx="217708" cy="1008113"/>
              </a:xfrm>
            </p:grpSpPr>
            <p:sp>
              <p:nvSpPr>
                <p:cNvPr id="122" name="Oval 121"/>
                <p:cNvSpPr/>
                <p:nvPr/>
              </p:nvSpPr>
              <p:spPr>
                <a:xfrm rot="16200000">
                  <a:off x="6588224" y="4163512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3" name="Oval 122"/>
                <p:cNvSpPr/>
                <p:nvPr/>
              </p:nvSpPr>
              <p:spPr>
                <a:xfrm rot="16200000">
                  <a:off x="6586540" y="3371423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1" name="Group 100"/>
              <p:cNvGrpSpPr/>
              <p:nvPr/>
            </p:nvGrpSpPr>
            <p:grpSpPr>
              <a:xfrm>
                <a:off x="6431551" y="2709863"/>
                <a:ext cx="217708" cy="1008113"/>
                <a:chOff x="7018588" y="3371424"/>
                <a:chExt cx="217708" cy="1008113"/>
              </a:xfrm>
            </p:grpSpPr>
            <p:sp>
              <p:nvSpPr>
                <p:cNvPr id="119" name="Oval 118"/>
                <p:cNvSpPr/>
                <p:nvPr/>
              </p:nvSpPr>
              <p:spPr>
                <a:xfrm rot="16200000">
                  <a:off x="7020272" y="4163513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0" name="Oval 119"/>
                <p:cNvSpPr/>
                <p:nvPr/>
              </p:nvSpPr>
              <p:spPr>
                <a:xfrm rot="16200000">
                  <a:off x="7018588" y="3371424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2" name="Group 101"/>
              <p:cNvGrpSpPr/>
              <p:nvPr/>
            </p:nvGrpSpPr>
            <p:grpSpPr>
              <a:xfrm>
                <a:off x="6805999" y="2709863"/>
                <a:ext cx="217708" cy="1008113"/>
                <a:chOff x="7450636" y="3371425"/>
                <a:chExt cx="217708" cy="1008113"/>
              </a:xfrm>
            </p:grpSpPr>
            <p:sp>
              <p:nvSpPr>
                <p:cNvPr id="116" name="Oval 115"/>
                <p:cNvSpPr/>
                <p:nvPr/>
              </p:nvSpPr>
              <p:spPr>
                <a:xfrm rot="16200000">
                  <a:off x="7452320" y="4163514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7" name="Oval 116"/>
                <p:cNvSpPr/>
                <p:nvPr/>
              </p:nvSpPr>
              <p:spPr>
                <a:xfrm rot="16200000">
                  <a:off x="7450636" y="3371425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3" name="Group 102"/>
              <p:cNvGrpSpPr/>
              <p:nvPr/>
            </p:nvGrpSpPr>
            <p:grpSpPr>
              <a:xfrm>
                <a:off x="7180447" y="2709863"/>
                <a:ext cx="217708" cy="1008113"/>
                <a:chOff x="7810676" y="3371425"/>
                <a:chExt cx="217708" cy="1008113"/>
              </a:xfrm>
            </p:grpSpPr>
            <p:sp>
              <p:nvSpPr>
                <p:cNvPr id="113" name="Oval 112"/>
                <p:cNvSpPr/>
                <p:nvPr/>
              </p:nvSpPr>
              <p:spPr>
                <a:xfrm rot="16200000">
                  <a:off x="7812360" y="4163514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4" name="Oval 113"/>
                <p:cNvSpPr/>
                <p:nvPr/>
              </p:nvSpPr>
              <p:spPr>
                <a:xfrm rot="16200000">
                  <a:off x="7810676" y="3371425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4" name="Group 103"/>
              <p:cNvGrpSpPr/>
              <p:nvPr/>
            </p:nvGrpSpPr>
            <p:grpSpPr>
              <a:xfrm>
                <a:off x="7554895" y="2709863"/>
                <a:ext cx="217708" cy="1008113"/>
                <a:chOff x="8098708" y="3371425"/>
                <a:chExt cx="217708" cy="1008113"/>
              </a:xfrm>
            </p:grpSpPr>
            <p:sp>
              <p:nvSpPr>
                <p:cNvPr id="110" name="Oval 109"/>
                <p:cNvSpPr/>
                <p:nvPr/>
              </p:nvSpPr>
              <p:spPr>
                <a:xfrm rot="16200000">
                  <a:off x="8100392" y="4163514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1" name="Oval 110"/>
                <p:cNvSpPr/>
                <p:nvPr/>
              </p:nvSpPr>
              <p:spPr>
                <a:xfrm rot="16200000">
                  <a:off x="8098708" y="3371425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5" name="Group 104"/>
              <p:cNvGrpSpPr/>
              <p:nvPr/>
            </p:nvGrpSpPr>
            <p:grpSpPr>
              <a:xfrm>
                <a:off x="7929342" y="2709863"/>
                <a:ext cx="217708" cy="1008113"/>
                <a:chOff x="8458779" y="3371425"/>
                <a:chExt cx="217708" cy="1008113"/>
              </a:xfrm>
            </p:grpSpPr>
            <p:sp>
              <p:nvSpPr>
                <p:cNvPr id="107" name="Oval 106"/>
                <p:cNvSpPr/>
                <p:nvPr/>
              </p:nvSpPr>
              <p:spPr>
                <a:xfrm rot="16200000">
                  <a:off x="8460463" y="4163514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8" name="Oval 107"/>
                <p:cNvSpPr/>
                <p:nvPr/>
              </p:nvSpPr>
              <p:spPr>
                <a:xfrm rot="16200000">
                  <a:off x="8458779" y="3371425"/>
                  <a:ext cx="21602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</p:grpSp>
      <p:grpSp>
        <p:nvGrpSpPr>
          <p:cNvPr id="140" name="Group 139"/>
          <p:cNvGrpSpPr/>
          <p:nvPr/>
        </p:nvGrpSpPr>
        <p:grpSpPr>
          <a:xfrm>
            <a:off x="4860032" y="3457875"/>
            <a:ext cx="2089947" cy="724721"/>
            <a:chOff x="4860032" y="3457875"/>
            <a:chExt cx="2089947" cy="724721"/>
          </a:xfrm>
        </p:grpSpPr>
        <p:cxnSp>
          <p:nvCxnSpPr>
            <p:cNvPr id="53" name="Straight Connector 52"/>
            <p:cNvCxnSpPr>
              <a:stCxn id="54" idx="2"/>
              <a:endCxn id="55" idx="2"/>
            </p:cNvCxnSpPr>
            <p:nvPr/>
          </p:nvCxnSpPr>
          <p:spPr>
            <a:xfrm flipH="1" flipV="1">
              <a:off x="4968044" y="3673899"/>
              <a:ext cx="1684" cy="508697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/>
            <p:cNvSpPr/>
            <p:nvPr/>
          </p:nvSpPr>
          <p:spPr>
            <a:xfrm rot="16200000">
              <a:off x="4861716" y="3966572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Oval 54"/>
            <p:cNvSpPr/>
            <p:nvPr/>
          </p:nvSpPr>
          <p:spPr>
            <a:xfrm rot="16200000">
              <a:off x="4860032" y="345787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50" name="Straight Connector 49"/>
            <p:cNvCxnSpPr>
              <a:stCxn id="51" idx="2"/>
              <a:endCxn id="52" idx="2"/>
            </p:cNvCxnSpPr>
            <p:nvPr/>
          </p:nvCxnSpPr>
          <p:spPr>
            <a:xfrm flipH="1" flipV="1">
              <a:off x="5342492" y="3673899"/>
              <a:ext cx="1684" cy="508697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/>
            <p:cNvSpPr/>
            <p:nvPr/>
          </p:nvSpPr>
          <p:spPr>
            <a:xfrm rot="16200000">
              <a:off x="5236164" y="3966572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Oval 51"/>
            <p:cNvSpPr/>
            <p:nvPr/>
          </p:nvSpPr>
          <p:spPr>
            <a:xfrm rot="16200000">
              <a:off x="5234480" y="345787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7" name="Straight Connector 46"/>
            <p:cNvCxnSpPr>
              <a:stCxn id="48" idx="2"/>
              <a:endCxn id="49" idx="2"/>
            </p:cNvCxnSpPr>
            <p:nvPr/>
          </p:nvCxnSpPr>
          <p:spPr>
            <a:xfrm flipH="1" flipV="1">
              <a:off x="5716940" y="3673899"/>
              <a:ext cx="1684" cy="508697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 rot="16200000">
              <a:off x="5610612" y="3966572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Oval 48"/>
            <p:cNvSpPr/>
            <p:nvPr/>
          </p:nvSpPr>
          <p:spPr>
            <a:xfrm rot="16200000">
              <a:off x="5608928" y="345787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4" name="Straight Connector 43"/>
            <p:cNvCxnSpPr>
              <a:stCxn id="45" idx="2"/>
              <a:endCxn id="46" idx="2"/>
            </p:cNvCxnSpPr>
            <p:nvPr/>
          </p:nvCxnSpPr>
          <p:spPr>
            <a:xfrm flipH="1" flipV="1">
              <a:off x="6091388" y="3673899"/>
              <a:ext cx="1684" cy="508697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/>
            <p:cNvSpPr/>
            <p:nvPr/>
          </p:nvSpPr>
          <p:spPr>
            <a:xfrm rot="16200000">
              <a:off x="5985060" y="3966572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Oval 45"/>
            <p:cNvSpPr/>
            <p:nvPr/>
          </p:nvSpPr>
          <p:spPr>
            <a:xfrm rot="16200000">
              <a:off x="5983376" y="345787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1" name="Straight Connector 40"/>
            <p:cNvCxnSpPr>
              <a:stCxn id="42" idx="2"/>
              <a:endCxn id="43" idx="2"/>
            </p:cNvCxnSpPr>
            <p:nvPr/>
          </p:nvCxnSpPr>
          <p:spPr>
            <a:xfrm flipH="1" flipV="1">
              <a:off x="6465836" y="3673899"/>
              <a:ext cx="1684" cy="508697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/>
            <p:cNvSpPr/>
            <p:nvPr/>
          </p:nvSpPr>
          <p:spPr>
            <a:xfrm rot="16200000">
              <a:off x="6359508" y="3966572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Oval 42"/>
            <p:cNvSpPr/>
            <p:nvPr/>
          </p:nvSpPr>
          <p:spPr>
            <a:xfrm rot="16200000">
              <a:off x="6357824" y="345787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8" name="Straight Connector 37"/>
            <p:cNvCxnSpPr>
              <a:stCxn id="39" idx="2"/>
              <a:endCxn id="40" idx="2"/>
            </p:cNvCxnSpPr>
            <p:nvPr/>
          </p:nvCxnSpPr>
          <p:spPr>
            <a:xfrm flipH="1" flipV="1">
              <a:off x="6840283" y="3673899"/>
              <a:ext cx="1684" cy="508697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/>
            <p:cNvSpPr/>
            <p:nvPr/>
          </p:nvSpPr>
          <p:spPr>
            <a:xfrm rot="16200000">
              <a:off x="6733955" y="3966572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Oval 39"/>
            <p:cNvSpPr/>
            <p:nvPr/>
          </p:nvSpPr>
          <p:spPr>
            <a:xfrm rot="16200000">
              <a:off x="6732271" y="3457875"/>
              <a:ext cx="216024" cy="2160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56" name="Straight Connector 55"/>
            <p:cNvCxnSpPr>
              <a:stCxn id="51" idx="7"/>
              <a:endCxn id="55" idx="3"/>
            </p:cNvCxnSpPr>
            <p:nvPr/>
          </p:nvCxnSpPr>
          <p:spPr>
            <a:xfrm flipH="1" flipV="1">
              <a:off x="5044420" y="3642263"/>
              <a:ext cx="223380" cy="355945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stCxn id="51" idx="5"/>
              <a:endCxn id="49" idx="1"/>
            </p:cNvCxnSpPr>
            <p:nvPr/>
          </p:nvCxnSpPr>
          <p:spPr>
            <a:xfrm flipV="1">
              <a:off x="5420552" y="3642263"/>
              <a:ext cx="220012" cy="355945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5" idx="7"/>
              <a:endCxn id="49" idx="3"/>
            </p:cNvCxnSpPr>
            <p:nvPr/>
          </p:nvCxnSpPr>
          <p:spPr>
            <a:xfrm flipH="1" flipV="1">
              <a:off x="5793316" y="3642263"/>
              <a:ext cx="223380" cy="355945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45" idx="5"/>
              <a:endCxn id="43" idx="1"/>
            </p:cNvCxnSpPr>
            <p:nvPr/>
          </p:nvCxnSpPr>
          <p:spPr>
            <a:xfrm flipV="1">
              <a:off x="6169448" y="3642263"/>
              <a:ext cx="220012" cy="355945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stCxn id="39" idx="7"/>
              <a:endCxn id="43" idx="3"/>
            </p:cNvCxnSpPr>
            <p:nvPr/>
          </p:nvCxnSpPr>
          <p:spPr>
            <a:xfrm flipH="1" flipV="1">
              <a:off x="6542212" y="3642263"/>
              <a:ext cx="223379" cy="355945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54" idx="4"/>
              <a:endCxn id="51" idx="0"/>
            </p:cNvCxnSpPr>
            <p:nvPr/>
          </p:nvCxnSpPr>
          <p:spPr>
            <a:xfrm>
              <a:off x="5077740" y="4074584"/>
              <a:ext cx="158424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>
              <a:stCxn id="52" idx="4"/>
              <a:endCxn id="49" idx="0"/>
            </p:cNvCxnSpPr>
            <p:nvPr/>
          </p:nvCxnSpPr>
          <p:spPr>
            <a:xfrm>
              <a:off x="5450504" y="3565887"/>
              <a:ext cx="158424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>
              <a:stCxn id="48" idx="4"/>
              <a:endCxn id="45" idx="0"/>
            </p:cNvCxnSpPr>
            <p:nvPr/>
          </p:nvCxnSpPr>
          <p:spPr>
            <a:xfrm>
              <a:off x="5826636" y="4074584"/>
              <a:ext cx="158424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>
              <a:stCxn id="46" idx="4"/>
              <a:endCxn id="43" idx="0"/>
            </p:cNvCxnSpPr>
            <p:nvPr/>
          </p:nvCxnSpPr>
          <p:spPr>
            <a:xfrm>
              <a:off x="6199400" y="3565887"/>
              <a:ext cx="158424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>
              <a:stCxn id="42" idx="4"/>
              <a:endCxn id="39" idx="0"/>
            </p:cNvCxnSpPr>
            <p:nvPr/>
          </p:nvCxnSpPr>
          <p:spPr>
            <a:xfrm>
              <a:off x="6575532" y="4074584"/>
              <a:ext cx="158423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2363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Relations: </a:t>
            </a:r>
            <a:r>
              <a:rPr lang="en-US" dirty="0">
                <a:solidFill>
                  <a:schemeClr val="accent2"/>
                </a:solidFill>
              </a:rPr>
              <a:t>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363272" cy="4997151"/>
          </a:xfrm>
        </p:spPr>
        <p:txBody>
          <a:bodyPr>
            <a:normAutofit/>
          </a:bodyPr>
          <a:lstStyle/>
          <a:p>
            <a:r>
              <a:rPr lang="en-US" dirty="0"/>
              <a:t>We define relations over (some part of) data.</a:t>
            </a:r>
          </a:p>
          <a:p>
            <a:r>
              <a:rPr lang="en-US" dirty="0"/>
              <a:t>We assume a simple hierarchical data model: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3200" dirty="0"/>
              <a:t>{attrib</a:t>
            </a:r>
            <a:r>
              <a:rPr lang="en-US" sz="3200" baseline="-25000" dirty="0"/>
              <a:t>1</a:t>
            </a:r>
            <a:r>
              <a:rPr lang="en-US" sz="3200" dirty="0"/>
              <a:t>,…,</a:t>
            </a:r>
            <a:r>
              <a:rPr lang="en-US" sz="3200" dirty="0" err="1"/>
              <a:t>attrib</a:t>
            </a:r>
            <a:r>
              <a:rPr lang="en-US" sz="3200" baseline="-25000" dirty="0" err="1"/>
              <a:t>i</a:t>
            </a:r>
            <a:r>
              <a:rPr lang="en-US" sz="3200" dirty="0"/>
              <a:t>} = </a:t>
            </a:r>
            <a:r>
              <a:rPr lang="en-US" sz="3200" dirty="0">
                <a:solidFill>
                  <a:srgbClr val="00ACDC"/>
                </a:solidFill>
              </a:rPr>
              <a:t>data item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3200" dirty="0"/>
              <a:t>{item</a:t>
            </a:r>
            <a:r>
              <a:rPr lang="en-US" sz="3200" baseline="-25000" dirty="0"/>
              <a:t>1</a:t>
            </a:r>
            <a:r>
              <a:rPr lang="en-US" sz="3200" dirty="0"/>
              <a:t>,…,</a:t>
            </a:r>
            <a:r>
              <a:rPr lang="en-US" sz="3200" dirty="0" err="1"/>
              <a:t>item</a:t>
            </a:r>
            <a:r>
              <a:rPr lang="en-US" sz="3200" baseline="-25000" dirty="0" err="1"/>
              <a:t>j</a:t>
            </a:r>
            <a:r>
              <a:rPr lang="en-US" sz="3200" dirty="0"/>
              <a:t>} = </a:t>
            </a:r>
            <a:r>
              <a:rPr lang="en-US" sz="3200" dirty="0">
                <a:solidFill>
                  <a:srgbClr val="00ACDC"/>
                </a:solidFill>
              </a:rPr>
              <a:t>data cluster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3200" dirty="0"/>
              <a:t>{cluster</a:t>
            </a:r>
            <a:r>
              <a:rPr lang="en-US" sz="3200" baseline="-25000" dirty="0"/>
              <a:t>1</a:t>
            </a:r>
            <a:r>
              <a:rPr lang="en-US" sz="3200" dirty="0"/>
              <a:t>,…,</a:t>
            </a:r>
            <a:r>
              <a:rPr lang="en-US" sz="3200" dirty="0" err="1"/>
              <a:t>cluster</a:t>
            </a:r>
            <a:r>
              <a:rPr lang="en-US" sz="3200" baseline="-25000" dirty="0" err="1"/>
              <a:t>k</a:t>
            </a:r>
            <a:r>
              <a:rPr lang="en-US" sz="3200" dirty="0"/>
              <a:t>} = </a:t>
            </a:r>
            <a:r>
              <a:rPr lang="en-US" sz="3200" dirty="0">
                <a:solidFill>
                  <a:srgbClr val="00ACDC"/>
                </a:solidFill>
              </a:rPr>
              <a:t>data set</a:t>
            </a:r>
          </a:p>
          <a:p>
            <a:pPr marL="1079500" lvl="3" indent="-457200">
              <a:buFont typeface="Arial" pitchFamily="34" charset="0"/>
              <a:buChar char="•"/>
            </a:pPr>
            <a:r>
              <a:rPr lang="en-US" sz="3200" dirty="0"/>
              <a:t>{set</a:t>
            </a:r>
            <a:r>
              <a:rPr lang="en-US" sz="3200" baseline="-25000" dirty="0"/>
              <a:t>1</a:t>
            </a:r>
            <a:r>
              <a:rPr lang="en-US" sz="3200" dirty="0"/>
              <a:t>,…,</a:t>
            </a:r>
            <a:r>
              <a:rPr lang="en-US" sz="3200" dirty="0" err="1"/>
              <a:t>set</a:t>
            </a:r>
            <a:r>
              <a:rPr lang="en-US" sz="3200" baseline="-25000" dirty="0" err="1"/>
              <a:t>l</a:t>
            </a:r>
            <a:r>
              <a:rPr lang="en-US" sz="3200" dirty="0"/>
              <a:t>} = </a:t>
            </a:r>
            <a:r>
              <a:rPr lang="en-US" sz="3200" dirty="0">
                <a:solidFill>
                  <a:srgbClr val="00ACDC"/>
                </a:solidFill>
              </a:rPr>
              <a:t>data landscape</a:t>
            </a:r>
          </a:p>
          <a:p>
            <a:r>
              <a:rPr lang="en-US" dirty="0"/>
              <a:t>The tuple elements are drawn from these levels.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38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Relations: </a:t>
            </a:r>
            <a:r>
              <a:rPr lang="en-US" dirty="0">
                <a:solidFill>
                  <a:schemeClr val="accent2"/>
                </a:solidFill>
              </a:rPr>
              <a:t>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507288" cy="4525963"/>
          </a:xfrm>
        </p:spPr>
        <p:txBody>
          <a:bodyPr>
            <a:normAutofit/>
          </a:bodyPr>
          <a:lstStyle/>
          <a:p>
            <a:r>
              <a:rPr lang="en-US" sz="2800" dirty="0"/>
              <a:t>A set of elements is defined by a</a:t>
            </a:r>
            <a:r>
              <a:rPr lang="en-US" sz="2800" dirty="0">
                <a:solidFill>
                  <a:srgbClr val="00ACDC"/>
                </a:solidFill>
              </a:rPr>
              <a:t> granularity </a:t>
            </a:r>
            <a:r>
              <a:rPr lang="en-US" sz="2800" dirty="0"/>
              <a:t>and a </a:t>
            </a:r>
            <a:r>
              <a:rPr lang="en-US" sz="2800" dirty="0">
                <a:solidFill>
                  <a:srgbClr val="00ACDC"/>
                </a:solidFill>
              </a:rPr>
              <a:t>scope</a:t>
            </a:r>
            <a:r>
              <a:rPr lang="en-US" sz="2800" dirty="0"/>
              <a:t>.</a:t>
            </a:r>
          </a:p>
          <a:p>
            <a:r>
              <a:rPr lang="en-US" sz="2800" dirty="0"/>
              <a:t>While the granularity defines the </a:t>
            </a:r>
            <a:r>
              <a:rPr lang="en-US" sz="2800" dirty="0">
                <a:solidFill>
                  <a:schemeClr val="accent2"/>
                </a:solidFill>
              </a:rPr>
              <a:t>level of detail</a:t>
            </a:r>
            <a:r>
              <a:rPr lang="en-US" sz="2800" dirty="0"/>
              <a:t> of the relation, scope defines its </a:t>
            </a:r>
            <a:r>
              <a:rPr lang="en-US" sz="2800" dirty="0">
                <a:solidFill>
                  <a:schemeClr val="accent2"/>
                </a:solidFill>
              </a:rPr>
              <a:t>extent</a:t>
            </a:r>
            <a:r>
              <a:rPr lang="en-US" sz="2800" dirty="0"/>
              <a:t>.</a:t>
            </a:r>
          </a:p>
          <a:p>
            <a:r>
              <a:rPr lang="en-US" sz="2800" i="1" dirty="0"/>
              <a:t>For example, relations can be established between data clusters (granularity), which are drawn either from an individual data set or from multiple data sets of a data landscape (scope).</a:t>
            </a:r>
          </a:p>
          <a:p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180528" y="5157192"/>
            <a:ext cx="7128792" cy="1036915"/>
          </a:xfrm>
          <a:prstGeom prst="rect">
            <a:avLst/>
          </a:prstGeom>
          <a:solidFill>
            <a:schemeClr val="bg1">
              <a:lumMod val="95000"/>
              <a:alpha val="74118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800" dirty="0">
                <a:solidFill>
                  <a:srgbClr val="868686"/>
                </a:solidFill>
              </a:rPr>
              <a:t>Relation Scope level &gt; Relation Granularity</a:t>
            </a:r>
            <a:endParaRPr lang="en-US" sz="2800" dirty="0">
              <a:solidFill>
                <a:srgbClr val="EAEAE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4514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Relations: </a:t>
            </a:r>
            <a:r>
              <a:rPr lang="en-US" dirty="0">
                <a:solidFill>
                  <a:srgbClr val="00ACDC"/>
                </a:solidFill>
              </a:rPr>
              <a:t>Domain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363272" cy="4525963"/>
          </a:xfrm>
        </p:spPr>
        <p:txBody>
          <a:bodyPr>
            <a:normAutofit/>
          </a:bodyPr>
          <a:lstStyle/>
          <a:p>
            <a:r>
              <a:rPr lang="en-US" dirty="0"/>
              <a:t>While the relation is defined over the data domain, it may stem from any of the following:</a:t>
            </a:r>
          </a:p>
          <a:p>
            <a:pPr marL="815975" lvl="2" indent="-457200">
              <a:buFont typeface="Arial" pitchFamily="34" charset="0"/>
              <a:buChar char="•"/>
            </a:pPr>
            <a:r>
              <a:rPr lang="en-US" sz="3200" dirty="0"/>
              <a:t>Data Domain</a:t>
            </a:r>
          </a:p>
          <a:p>
            <a:pPr marL="815975" lvl="2" indent="-457200">
              <a:buFont typeface="Arial" pitchFamily="34" charset="0"/>
              <a:buChar char="•"/>
            </a:pPr>
            <a:r>
              <a:rPr lang="en-US" sz="3200" dirty="0"/>
              <a:t>View Domain</a:t>
            </a:r>
          </a:p>
          <a:p>
            <a:pPr marL="815975" lvl="2" indent="-457200">
              <a:buFont typeface="Arial" pitchFamily="34" charset="0"/>
              <a:buChar char="•"/>
            </a:pPr>
            <a:r>
              <a:rPr lang="en-US" sz="3200" dirty="0"/>
              <a:t>Interaction Domain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VisWeek Tutorial: Connecting the Dots – M. Streit, H.-J. Schulz, A. Lex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324544" y="4869160"/>
            <a:ext cx="9649072" cy="1440160"/>
          </a:xfrm>
          <a:prstGeom prst="rect">
            <a:avLst/>
          </a:prstGeom>
          <a:solidFill>
            <a:schemeClr val="bg1">
              <a:lumMod val="95000"/>
              <a:alpha val="74118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800" dirty="0">
                <a:solidFill>
                  <a:srgbClr val="868686"/>
                </a:solidFill>
              </a:rPr>
              <a:t>  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7129" y="4912293"/>
            <a:ext cx="892899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>
                <a:solidFill>
                  <a:srgbClr val="868686"/>
                </a:solidFill>
              </a:rPr>
              <a:t>To identify the original Relationship Domain can sometimes be hard: Is data related because it is jointly interacted with, or is it jointly interacted with because it is related?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695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theme/theme1.xml><?xml version="1.0" encoding="utf-8"?>
<a:theme xmlns:a="http://schemas.openxmlformats.org/drawingml/2006/main" name="caleydo_slide_template_4-3">
  <a:themeElements>
    <a:clrScheme name="Caleydo Color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A950"/>
      </a:accent1>
      <a:accent2>
        <a:srgbClr val="00B0F0"/>
      </a:accent2>
      <a:accent3>
        <a:srgbClr val="FF66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</TotalTime>
  <Words>2887</Words>
  <Application>Microsoft Office PowerPoint</Application>
  <PresentationFormat>On-screen Show (4:3)</PresentationFormat>
  <Paragraphs>425</Paragraphs>
  <Slides>42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Arial</vt:lpstr>
      <vt:lpstr>Calibri</vt:lpstr>
      <vt:lpstr>Maiandra GD</vt:lpstr>
      <vt:lpstr>caleydo_slide_template_4-3</vt:lpstr>
      <vt:lpstr>Connecting The Dots - Showing Relationships in Data and Beyond</vt:lpstr>
      <vt:lpstr>Part I: What To Link?</vt:lpstr>
      <vt:lpstr>Linking What Belongs Together</vt:lpstr>
      <vt:lpstr>Linking What Belongs Together</vt:lpstr>
      <vt:lpstr>Relations</vt:lpstr>
      <vt:lpstr>Relations: Cardinality</vt:lpstr>
      <vt:lpstr>Relations: Elements</vt:lpstr>
      <vt:lpstr>Relations: Elements</vt:lpstr>
      <vt:lpstr>Relations: Domain</vt:lpstr>
      <vt:lpstr>Relations put Together</vt:lpstr>
      <vt:lpstr>Relationships: Other Aspects</vt:lpstr>
      <vt:lpstr>Relationships: Interrelations</vt:lpstr>
      <vt:lpstr>Relationships: Interrelations</vt:lpstr>
      <vt:lpstr>Relationships: Examples</vt:lpstr>
      <vt:lpstr>Example #1: ARGOIs</vt:lpstr>
      <vt:lpstr>Example #1: ARGOIs</vt:lpstr>
      <vt:lpstr>Example #1: ARGOIs</vt:lpstr>
      <vt:lpstr>Example #2: Graphs</vt:lpstr>
      <vt:lpstr>Example #3: Hypergraphs</vt:lpstr>
      <vt:lpstr>Example #3: Hypergraphs</vt:lpstr>
      <vt:lpstr>Example #4: Clustered Data</vt:lpstr>
      <vt:lpstr>Example #4: Clustered Data</vt:lpstr>
      <vt:lpstr>Example #4: Clustered Data</vt:lpstr>
      <vt:lpstr>Example #4: Clustered Data</vt:lpstr>
      <vt:lpstr>Example #4: Clustered Data</vt:lpstr>
      <vt:lpstr>Example #4: Clustered Data</vt:lpstr>
      <vt:lpstr>Example #5: Matchmaker/VisBricks</vt:lpstr>
      <vt:lpstr>Example #5: Matchmaker/VisBricks</vt:lpstr>
      <vt:lpstr>Example #5: Matchmaker/VisBricks</vt:lpstr>
      <vt:lpstr>Example #6: StratomeX</vt:lpstr>
      <vt:lpstr>Example #6: StratomeX</vt:lpstr>
      <vt:lpstr>Example #7: StratomeX DVI</vt:lpstr>
      <vt:lpstr>Example #8: Spatial Treemaps</vt:lpstr>
      <vt:lpstr>Example #8: Spatial Treemaps</vt:lpstr>
      <vt:lpstr>Example #8: Spatial Treemaps</vt:lpstr>
      <vt:lpstr>Example #8: Spatial Treemaps</vt:lpstr>
      <vt:lpstr>Example #9: Stack’n’Flip</vt:lpstr>
      <vt:lpstr>Example #9: Stack’n’Flip</vt:lpstr>
      <vt:lpstr>Example #9: Stack’n’Flip</vt:lpstr>
      <vt:lpstr>Edge-based Traveling</vt:lpstr>
      <vt:lpstr>What to do with a relation?</vt:lpstr>
      <vt:lpstr>Summary of Part I: What to Link?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alexsb</dc:creator>
  <cp:lastModifiedBy>Hans-Jörg Schulz</cp:lastModifiedBy>
  <cp:revision>94</cp:revision>
  <dcterms:created xsi:type="dcterms:W3CDTF">2012-10-02T14:42:17Z</dcterms:created>
  <dcterms:modified xsi:type="dcterms:W3CDTF">2020-03-16T09:32:11Z</dcterms:modified>
</cp:coreProperties>
</file>

<file path=docProps/thumbnail.jpeg>
</file>